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309" r:id="rId6"/>
    <p:sldId id="308" r:id="rId7"/>
    <p:sldId id="357" r:id="rId8"/>
    <p:sldId id="364" r:id="rId9"/>
    <p:sldId id="358" r:id="rId10"/>
    <p:sldId id="310" r:id="rId11"/>
    <p:sldId id="337" r:id="rId12"/>
    <p:sldId id="261" r:id="rId13"/>
    <p:sldId id="355" r:id="rId14"/>
    <p:sldId id="356" r:id="rId15"/>
    <p:sldId id="366" r:id="rId16"/>
    <p:sldId id="368" r:id="rId17"/>
    <p:sldId id="369" r:id="rId18"/>
    <p:sldId id="360" r:id="rId19"/>
    <p:sldId id="393" r:id="rId20"/>
    <p:sldId id="361" r:id="rId21"/>
    <p:sldId id="380" r:id="rId22"/>
    <p:sldId id="379" r:id="rId23"/>
    <p:sldId id="264" r:id="rId24"/>
    <p:sldId id="381" r:id="rId25"/>
    <p:sldId id="382" r:id="rId26"/>
    <p:sldId id="383" r:id="rId27"/>
    <p:sldId id="384" r:id="rId28"/>
    <p:sldId id="387" r:id="rId29"/>
    <p:sldId id="388" r:id="rId30"/>
    <p:sldId id="319" r:id="rId31"/>
    <p:sldId id="389" r:id="rId32"/>
    <p:sldId id="390" r:id="rId33"/>
    <p:sldId id="378" r:id="rId34"/>
    <p:sldId id="392" r:id="rId35"/>
    <p:sldId id="391" r:id="rId36"/>
    <p:sldId id="299" r:id="rId37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5" autoAdjust="0"/>
    <p:restoredTop sz="94660"/>
  </p:normalViewPr>
  <p:slideViewPr>
    <p:cSldViewPr>
      <p:cViewPr varScale="1">
        <p:scale>
          <a:sx n="70" d="100"/>
          <a:sy n="70" d="100"/>
        </p:scale>
        <p:origin x="129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45C4C-54BC-470F-AD24-D1C49CF3A2FC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F7F81-D692-4FC7-AAC3-31AE37ECBB1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4150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649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69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483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175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485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07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283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257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226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13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398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B10C6-6552-41AF-B8D6-BBCE916ED8D9}" type="datetimeFigureOut">
              <a:rPr lang="es-MX" smtClean="0"/>
              <a:t>08/01/2025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6E941-1D46-43B7-8E8D-11C0AB8410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666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4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4.png"/><Relationship Id="rId7" Type="http://schemas.openxmlformats.org/officeDocument/2006/relationships/image" Target="../media/image28.jpeg"/><Relationship Id="rId12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8.jpe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4.png"/><Relationship Id="rId7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.png"/><Relationship Id="rId7" Type="http://schemas.openxmlformats.org/officeDocument/2006/relationships/image" Target="../media/image50.jpeg"/><Relationship Id="rId12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54.jpeg"/><Relationship Id="rId5" Type="http://schemas.openxmlformats.org/officeDocument/2006/relationships/image" Target="../media/image32.jpeg"/><Relationship Id="rId10" Type="http://schemas.openxmlformats.org/officeDocument/2006/relationships/image" Target="../media/image53.jpeg"/><Relationship Id="rId4" Type="http://schemas.openxmlformats.org/officeDocument/2006/relationships/image" Target="../media/image37.jpeg"/><Relationship Id="rId9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4.png"/><Relationship Id="rId7" Type="http://schemas.openxmlformats.org/officeDocument/2006/relationships/image" Target="../media/image55.jpeg"/><Relationship Id="rId12" Type="http://schemas.openxmlformats.org/officeDocument/2006/relationships/image" Target="../media/image5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58.jpeg"/><Relationship Id="rId5" Type="http://schemas.openxmlformats.org/officeDocument/2006/relationships/image" Target="../media/image23.jpeg"/><Relationship Id="rId10" Type="http://schemas.openxmlformats.org/officeDocument/2006/relationships/image" Target="../media/image57.jpeg"/><Relationship Id="rId4" Type="http://schemas.openxmlformats.org/officeDocument/2006/relationships/image" Target="../media/image32.jpeg"/><Relationship Id="rId9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4.png"/><Relationship Id="rId7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10" Type="http://schemas.openxmlformats.org/officeDocument/2006/relationships/image" Target="../media/image65.jpeg"/><Relationship Id="rId4" Type="http://schemas.openxmlformats.org/officeDocument/2006/relationships/image" Target="../media/image60.jpeg"/><Relationship Id="rId9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4.png"/><Relationship Id="rId7" Type="http://schemas.openxmlformats.org/officeDocument/2006/relationships/image" Target="../media/image6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20.jpeg"/><Relationship Id="rId9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4.png"/><Relationship Id="rId7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4.jpeg"/><Relationship Id="rId10" Type="http://schemas.openxmlformats.org/officeDocument/2006/relationships/image" Target="../media/image74.jpeg"/><Relationship Id="rId4" Type="http://schemas.openxmlformats.org/officeDocument/2006/relationships/image" Target="../media/image20.jpeg"/><Relationship Id="rId9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4.png"/><Relationship Id="rId7" Type="http://schemas.openxmlformats.org/officeDocument/2006/relationships/image" Target="../media/image7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64.jpeg"/><Relationship Id="rId10" Type="http://schemas.openxmlformats.org/officeDocument/2006/relationships/image" Target="../media/image78.jpeg"/><Relationship Id="rId4" Type="http://schemas.openxmlformats.org/officeDocument/2006/relationships/image" Target="../media/image20.jpeg"/><Relationship Id="rId9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4.png"/><Relationship Id="rId7" Type="http://schemas.openxmlformats.org/officeDocument/2006/relationships/image" Target="../media/image79.jpeg"/><Relationship Id="rId12" Type="http://schemas.openxmlformats.org/officeDocument/2006/relationships/image" Target="../media/image8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82.jpeg"/><Relationship Id="rId5" Type="http://schemas.openxmlformats.org/officeDocument/2006/relationships/image" Target="../media/image35.jpeg"/><Relationship Id="rId10" Type="http://schemas.microsoft.com/office/2007/relationships/hdphoto" Target="../media/hdphoto1.wdp"/><Relationship Id="rId4" Type="http://schemas.openxmlformats.org/officeDocument/2006/relationships/image" Target="../media/image20.jpe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2495984"/>
            <a:ext cx="9144000" cy="1898396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COMO REALIZAR EL PROCESO DE MANTENIMIENTO PREVENTIVO-PREDICTIVO A LOS TRANSFORMADORES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5015750"/>
            <a:ext cx="6400800" cy="1752600"/>
          </a:xfrm>
        </p:spPr>
        <p:txBody>
          <a:bodyPr/>
          <a:lstStyle/>
          <a:p>
            <a:r>
              <a:rPr lang="es-MX" dirty="0">
                <a:latin typeface="Century Gothic" panose="020B0502020202020204" pitchFamily="34" charset="0"/>
              </a:rPr>
              <a:t>Dpto. de Ingeniería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5067"/>
            <a:ext cx="1794123" cy="174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35" y="0"/>
            <a:ext cx="2304256" cy="189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8E97EE-5E83-4550-B008-E4B58A0152B5}"/>
              </a:ext>
            </a:extLst>
          </p:cNvPr>
          <p:cNvSpPr txBox="1"/>
          <p:nvPr/>
        </p:nvSpPr>
        <p:spPr>
          <a:xfrm>
            <a:off x="3831940" y="639901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AC-IN-ING-006</a:t>
            </a:r>
          </a:p>
        </p:txBody>
      </p:sp>
    </p:spTree>
    <p:extLst>
      <p:ext uri="{BB962C8B-B14F-4D97-AF65-F5344CB8AC3E}">
        <p14:creationId xmlns:p14="http://schemas.microsoft.com/office/powerpoint/2010/main" val="4129942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EQUIPO DE PROTECCION PERSONAL</a:t>
            </a:r>
            <a:br>
              <a:rPr lang="es-MX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s-MX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UTILIZAR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1496642"/>
            <a:ext cx="5481980" cy="536135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Casco dieléctrico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Botas Dieléctricas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Guantes necesarios: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s-MX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Media tensión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s-MX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Carnaza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s-MX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Anticorte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Lentes de seguridad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Ropa de seguridad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Chaleco de seguridad reflejante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Candado de bloqueo de seguridad con identificación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MX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Ver las imágenes de origen">
            <a:extLst>
              <a:ext uri="{FF2B5EF4-FFF2-40B4-BE49-F238E27FC236}">
                <a16:creationId xmlns:a16="http://schemas.microsoft.com/office/drawing/2014/main" id="{21B5B837-EA71-0403-6EF1-DA42B918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316" y="1479556"/>
            <a:ext cx="1241644" cy="11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chaleco de seguridad naranja">
            <a:extLst>
              <a:ext uri="{FF2B5EF4-FFF2-40B4-BE49-F238E27FC236}">
                <a16:creationId xmlns:a16="http://schemas.microsoft.com/office/drawing/2014/main" id="{90BBEF82-028A-9568-9C84-99E683BC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25" y="2559560"/>
            <a:ext cx="1241644" cy="109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guantes anticorte">
            <a:extLst>
              <a:ext uri="{FF2B5EF4-FFF2-40B4-BE49-F238E27FC236}">
                <a16:creationId xmlns:a16="http://schemas.microsoft.com/office/drawing/2014/main" id="{662C7F21-6D13-CD6D-3C46-5698ABCAB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444" y="1604347"/>
            <a:ext cx="955213" cy="9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guantes de carnaza">
            <a:extLst>
              <a:ext uri="{FF2B5EF4-FFF2-40B4-BE49-F238E27FC236}">
                <a16:creationId xmlns:a16="http://schemas.microsoft.com/office/drawing/2014/main" id="{F5B38242-89E4-DF82-0344-24A4BD48D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15" y="4741648"/>
            <a:ext cx="974762" cy="9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n de lentes de seguridad">
            <a:extLst>
              <a:ext uri="{FF2B5EF4-FFF2-40B4-BE49-F238E27FC236}">
                <a16:creationId xmlns:a16="http://schemas.microsoft.com/office/drawing/2014/main" id="{593C8942-C886-5DCD-90D0-8F6F68845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78" y="2426573"/>
            <a:ext cx="1080120" cy="107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esultado de imagen de guantes de media tensión">
            <a:extLst>
              <a:ext uri="{FF2B5EF4-FFF2-40B4-BE49-F238E27FC236}">
                <a16:creationId xmlns:a16="http://schemas.microsoft.com/office/drawing/2014/main" id="{3B0644C2-2261-8A1F-DFB6-E3B48433C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60565" y="3629066"/>
            <a:ext cx="1031662" cy="10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n de candado de seguridad rojo con identificacion">
            <a:extLst>
              <a:ext uri="{FF2B5EF4-FFF2-40B4-BE49-F238E27FC236}">
                <a16:creationId xmlns:a16="http://schemas.microsoft.com/office/drawing/2014/main" id="{EAD269C8-BC9C-6930-9CBD-910CC843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764578"/>
            <a:ext cx="1137295" cy="86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FB2E8D4-0721-4A8A-B621-7677917EEEB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09" y="5726570"/>
            <a:ext cx="985151" cy="9851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36DF82-EE56-4BA3-876A-C3F57CC5C4C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21" y="4692070"/>
            <a:ext cx="639654" cy="11381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096F789-B82E-4887-BBE6-56099DF013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83" y="3255288"/>
            <a:ext cx="1210742" cy="13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9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EPP TRANSFORMADOR TIPO POSTE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 Subtítulo">
            <a:extLst>
              <a:ext uri="{FF2B5EF4-FFF2-40B4-BE49-F238E27FC236}">
                <a16:creationId xmlns:a16="http://schemas.microsoft.com/office/drawing/2014/main" id="{B7003E08-EC75-8DB9-7083-DA08B3D70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486852"/>
            <a:ext cx="5481980" cy="5100710"/>
          </a:xfrm>
        </p:spPr>
        <p:txBody>
          <a:bodyPr>
            <a:normAutofit lnSpcReduction="10000"/>
          </a:bodyPr>
          <a:lstStyle/>
          <a:p>
            <a:pPr algn="l"/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EPP para trabajo en alturas: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Casco dieléctrico con barbiquejo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Botas Dieléctricas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Guantes necesarios:</a:t>
            </a:r>
            <a:endParaRPr lang="es-MX" sz="2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s-MX" sz="2200" dirty="0">
                <a:solidFill>
                  <a:schemeClr val="tx1"/>
                </a:solidFill>
                <a:latin typeface="Century Gothic" panose="020B0502020202020204" pitchFamily="34" charset="0"/>
              </a:rPr>
              <a:t>Anticorte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s-MX" sz="2200" dirty="0">
                <a:solidFill>
                  <a:schemeClr val="tx1"/>
                </a:solidFill>
                <a:latin typeface="Century Gothic" panose="020B0502020202020204" pitchFamily="34" charset="0"/>
              </a:rPr>
              <a:t>Media tensión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Lentes de seguridad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Ropa de seguridad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Arnés de altura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Línea de vida </a:t>
            </a:r>
          </a:p>
          <a:p>
            <a:pPr algn="l"/>
            <a:endParaRPr lang="es-MX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Ver las imágenes de origen">
            <a:extLst>
              <a:ext uri="{FF2B5EF4-FFF2-40B4-BE49-F238E27FC236}">
                <a16:creationId xmlns:a16="http://schemas.microsoft.com/office/drawing/2014/main" id="{1B4C9323-ED22-1F7F-C2FE-07626DE7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316" y="1479556"/>
            <a:ext cx="1241644" cy="11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Resultado de imagen de guantes anticorte">
            <a:extLst>
              <a:ext uri="{FF2B5EF4-FFF2-40B4-BE49-F238E27FC236}">
                <a16:creationId xmlns:a16="http://schemas.microsoft.com/office/drawing/2014/main" id="{7695DCCE-E2E5-DDB2-6784-57EAC72D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295" y="5720020"/>
            <a:ext cx="955213" cy="9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Resultado de imagen de lentes de seguridad">
            <a:extLst>
              <a:ext uri="{FF2B5EF4-FFF2-40B4-BE49-F238E27FC236}">
                <a16:creationId xmlns:a16="http://schemas.microsoft.com/office/drawing/2014/main" id="{AFB1A52E-0132-D064-B4B6-E210F19C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78" y="2426573"/>
            <a:ext cx="1080120" cy="107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estrobo de seguridad en alturas">
            <a:extLst>
              <a:ext uri="{FF2B5EF4-FFF2-40B4-BE49-F238E27FC236}">
                <a16:creationId xmlns:a16="http://schemas.microsoft.com/office/drawing/2014/main" id="{D7E46598-2EDC-A736-BD1A-594874FD1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2" y="4589890"/>
            <a:ext cx="918220" cy="9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barbiquejo">
            <a:extLst>
              <a:ext uri="{FF2B5EF4-FFF2-40B4-BE49-F238E27FC236}">
                <a16:creationId xmlns:a16="http://schemas.microsoft.com/office/drawing/2014/main" id="{56185C90-48F2-E223-18FB-3EB0E35F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99" y="1705235"/>
            <a:ext cx="955213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de arnes de seguridad">
            <a:extLst>
              <a:ext uri="{FF2B5EF4-FFF2-40B4-BE49-F238E27FC236}">
                <a16:creationId xmlns:a16="http://schemas.microsoft.com/office/drawing/2014/main" id="{9CA0BBE3-AFCE-0785-4B56-9288ADF3F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769" y="2936425"/>
            <a:ext cx="1393329" cy="147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02ED710-76EC-4980-8907-E434FE51C8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09" y="5726570"/>
            <a:ext cx="985151" cy="98515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2FCB07C-2764-46F6-9AA3-B67CCD08517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21" y="4692070"/>
            <a:ext cx="639654" cy="113817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E858852-6719-4F79-ADDA-3A222DB0CA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264" y="3224997"/>
            <a:ext cx="1210742" cy="13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94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MATERIALES NECESARIOS PARA REALIZAR NUESTRO PROCEDIMIENTO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2 Subtítulo"/>
          <p:cNvSpPr>
            <a:spLocks noGrp="1"/>
          </p:cNvSpPr>
          <p:nvPr>
            <p:ph type="subTitle" idx="1"/>
          </p:nvPr>
        </p:nvSpPr>
        <p:spPr>
          <a:xfrm>
            <a:off x="107504" y="1581043"/>
            <a:ext cx="5400600" cy="5040560"/>
          </a:xfrm>
        </p:spPr>
        <p:txBody>
          <a:bodyPr>
            <a:normAutofit fontScale="850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Pértiga telescópica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Pértiga tipo escopeta (Traffo. Tipo pedestal)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Detector de voltaje para media y baja tensión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Cable para aterrizar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Brocha plana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Trapos de limpieza de microfibra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Solvente Dielectrol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Toallas multiusos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Silicon dieléctrico(Traffo. Tipo pedestal)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Kit de herramientas múltiples</a:t>
            </a:r>
          </a:p>
          <a:p>
            <a:pPr algn="l"/>
            <a:endParaRPr lang="es-MX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l"/>
            <a:endParaRPr lang="es-MX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l"/>
            <a:endParaRPr lang="es-MX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l"/>
            <a:endParaRPr lang="es-MX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 descr="Ver las imágenes de origen">
            <a:extLst>
              <a:ext uri="{FF2B5EF4-FFF2-40B4-BE49-F238E27FC236}">
                <a16:creationId xmlns:a16="http://schemas.microsoft.com/office/drawing/2014/main" id="{4EC27CD2-0773-54F4-CF8C-99B3E343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844824"/>
            <a:ext cx="987574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pertiga telescopica">
            <a:extLst>
              <a:ext uri="{FF2B5EF4-FFF2-40B4-BE49-F238E27FC236}">
                <a16:creationId xmlns:a16="http://schemas.microsoft.com/office/drawing/2014/main" id="{03ACDAC8-96AB-109C-32AE-20714FAF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844824"/>
            <a:ext cx="987574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pertiga tipo escopeta">
            <a:extLst>
              <a:ext uri="{FF2B5EF4-FFF2-40B4-BE49-F238E27FC236}">
                <a16:creationId xmlns:a16="http://schemas.microsoft.com/office/drawing/2014/main" id="{F0A2FCED-3AA9-7F88-A519-29F824D83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35" y="3140968"/>
            <a:ext cx="1078831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Ver las imágenes de origen">
            <a:extLst>
              <a:ext uri="{FF2B5EF4-FFF2-40B4-BE49-F238E27FC236}">
                <a16:creationId xmlns:a16="http://schemas.microsoft.com/office/drawing/2014/main" id="{360595BF-688E-B0EF-5C4F-43B87E1E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659" y="3189721"/>
            <a:ext cx="1335225" cy="9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sultado de imagen de llave perica">
            <a:extLst>
              <a:ext uri="{FF2B5EF4-FFF2-40B4-BE49-F238E27FC236}">
                <a16:creationId xmlns:a16="http://schemas.microsoft.com/office/drawing/2014/main" id="{D4F048FA-941B-FC5D-DF1A-5D7AE28FB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19" y="4365104"/>
            <a:ext cx="1186061" cy="91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ultado de imagen de toallas multiusos scott">
            <a:extLst>
              <a:ext uri="{FF2B5EF4-FFF2-40B4-BE49-F238E27FC236}">
                <a16:creationId xmlns:a16="http://schemas.microsoft.com/office/drawing/2014/main" id="{A53AFCEA-CCE3-07A2-8809-986A6F5AF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706" y="4293095"/>
            <a:ext cx="1055129" cy="10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Resultado de imagen de detector de voltaje media y baja tension">
            <a:extLst>
              <a:ext uri="{FF2B5EF4-FFF2-40B4-BE49-F238E27FC236}">
                <a16:creationId xmlns:a16="http://schemas.microsoft.com/office/drawing/2014/main" id="{B76DB7E5-18E4-2481-A36C-0B06902D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705" y="5420233"/>
            <a:ext cx="1186061" cy="118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esultado de imagen de trapos de microfibra">
            <a:extLst>
              <a:ext uri="{FF2B5EF4-FFF2-40B4-BE49-F238E27FC236}">
                <a16:creationId xmlns:a16="http://schemas.microsoft.com/office/drawing/2014/main" id="{0354CBC5-D2DD-445A-F70D-20BCF61B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745" y="5538167"/>
            <a:ext cx="1335225" cy="9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88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¿CUÁNDO ES NECESARIO UTLIZAR NUESTRO CANDADO DE BLOQUEO DE SEGURIDAD? 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2 Subtítulo"/>
          <p:cNvSpPr>
            <a:spLocks noGrp="1"/>
          </p:cNvSpPr>
          <p:nvPr>
            <p:ph type="subTitle" idx="1"/>
          </p:nvPr>
        </p:nvSpPr>
        <p:spPr>
          <a:xfrm>
            <a:off x="196404" y="1802681"/>
            <a:ext cx="5455716" cy="4362623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20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Los candados de seguridad LOTO (</a:t>
            </a:r>
            <a:r>
              <a:rPr lang="es-MX" sz="2000" b="0" i="0" dirty="0" err="1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Lock</a:t>
            </a:r>
            <a:r>
              <a:rPr lang="es-MX" sz="20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s-MX" sz="2000" b="0" i="0" dirty="0" err="1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Out</a:t>
            </a:r>
            <a:r>
              <a:rPr lang="es-MX" sz="20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 Tag </a:t>
            </a:r>
            <a:r>
              <a:rPr lang="es-MX" sz="2000" b="0" i="0" dirty="0" err="1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Out</a:t>
            </a:r>
            <a:r>
              <a:rPr lang="es-MX" sz="20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) se utilizan para bloquear las fuentes de energía de un equipo, asegurando que solo las personas autorizadas para el mantenimiento o la reparación puedan acceder a él.</a:t>
            </a:r>
          </a:p>
          <a:p>
            <a:pPr algn="just"/>
            <a:r>
              <a:rPr lang="es-MX" sz="20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El sistema LOTO incluye candados, etiquetas y otros dispositivos para garantizar la seguridad durante los trabajos. Estos candados son de uso personal e intransferible; solo el portador debe utilizarlos correctamente, ya que nuestra seguridad depende de nosotros mismos.</a:t>
            </a:r>
            <a:endParaRPr lang="es-MX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218" name="Picture 2" descr="Resultado de imagen de Para que sirve el candando de bloqueo de seguridad lotto">
            <a:extLst>
              <a:ext uri="{FF2B5EF4-FFF2-40B4-BE49-F238E27FC236}">
                <a16:creationId xmlns:a16="http://schemas.microsoft.com/office/drawing/2014/main" id="{3FDD77CA-22A4-F53B-4BFF-04C9D8CFF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190638"/>
            <a:ext cx="3151460" cy="3586708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406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¿CUÁNDO ES NECESARIO UTLIZAR NUESTRO CANDADO DE BLOQUEO DE SEGURIDAD? 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2 Subtítulo"/>
          <p:cNvSpPr>
            <a:spLocks noGrp="1"/>
          </p:cNvSpPr>
          <p:nvPr>
            <p:ph type="subTitle" idx="1"/>
          </p:nvPr>
        </p:nvSpPr>
        <p:spPr>
          <a:xfrm>
            <a:off x="0" y="1521998"/>
            <a:ext cx="5573645" cy="4896544"/>
          </a:xfrm>
        </p:spPr>
        <p:txBody>
          <a:bodyPr>
            <a:normAutofit/>
          </a:bodyPr>
          <a:lstStyle/>
          <a:p>
            <a:pPr algn="just"/>
            <a:r>
              <a:rPr lang="es-MX" sz="2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Es fundamental colocar siempre nuestro candado de bloqueo de seguridad como medida preventiva. Esto evita que se utilice o manipule el equipo mientras realizamos algún servicio, garantizando nuestra protección durante la intervención.</a:t>
            </a:r>
          </a:p>
        </p:txBody>
      </p:sp>
      <p:pic>
        <p:nvPicPr>
          <p:cNvPr id="10242" name="Picture 2" descr="Ver las imágenes de origen">
            <a:extLst>
              <a:ext uri="{FF2B5EF4-FFF2-40B4-BE49-F238E27FC236}">
                <a16:creationId xmlns:a16="http://schemas.microsoft.com/office/drawing/2014/main" id="{EB119318-886E-029C-01BE-2688B649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46" y="5229200"/>
            <a:ext cx="1457434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3B2C2C-6E78-422B-9485-55D5F2154F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644519"/>
            <a:ext cx="3056646" cy="38727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F872AC9-7288-41EA-8919-20E46926A9A6}"/>
              </a:ext>
            </a:extLst>
          </p:cNvPr>
          <p:cNvSpPr txBox="1"/>
          <p:nvPr/>
        </p:nvSpPr>
        <p:spPr>
          <a:xfrm>
            <a:off x="15348" y="6401719"/>
            <a:ext cx="28284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i="0" dirty="0">
                <a:solidFill>
                  <a:srgbClr val="2F2F2F"/>
                </a:solidFill>
                <a:effectLst/>
                <a:latin typeface="Times" panose="02020603050405020304" pitchFamily="18" charset="0"/>
              </a:rPr>
              <a:t>NOM-004-STPS-2020</a:t>
            </a:r>
            <a:endParaRPr lang="es-MX" sz="1800" b="1" i="0" dirty="0">
              <a:solidFill>
                <a:srgbClr val="2F2F2F"/>
              </a:solidFill>
              <a:effectLst/>
              <a:latin typeface="Times New Roman" panose="02020603050405020304" pitchFamily="18" charset="0"/>
            </a:endParaRPr>
          </a:p>
          <a:p>
            <a:endParaRPr lang="es-MX" sz="1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55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UN ARCO ELÉCTRICO?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2 Subtítulo"/>
          <p:cNvSpPr>
            <a:spLocks noGrp="1"/>
          </p:cNvSpPr>
          <p:nvPr>
            <p:ph type="subTitle" idx="1"/>
          </p:nvPr>
        </p:nvSpPr>
        <p:spPr>
          <a:xfrm>
            <a:off x="323528" y="1844824"/>
            <a:ext cx="5256584" cy="4536504"/>
          </a:xfrm>
        </p:spPr>
        <p:txBody>
          <a:bodyPr>
            <a:normAutofit/>
          </a:bodyPr>
          <a:lstStyle/>
          <a:p>
            <a:pPr algn="just"/>
            <a:r>
              <a:rPr lang="es-MX" sz="20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Un arco eléctrico es una descarga de electricidad visible que ocurre cuando una corriente eléctrica salta entre dos conductores separados por aire o gas. Esto genera un intenso calor, luz brillante y, en algunos casos, ruido.</a:t>
            </a:r>
          </a:p>
          <a:p>
            <a:pPr algn="just"/>
            <a:r>
              <a:rPr lang="es-MX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Es común en situaciones de cortocircuito, fallas eléctricas o al manipular equipos energizados. Por su alta temperatura, un arco eléctrico puede causar daños graves a equipos y lesiones a las personas si no se toman las medidas de seguridad adecuadas.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E6109-94FA-48CA-8D8E-483B66F93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88840"/>
            <a:ext cx="3114457" cy="4149758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7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EL TRAJE ARC FLASH?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2 Subtítulo"/>
          <p:cNvSpPr>
            <a:spLocks noGrp="1"/>
          </p:cNvSpPr>
          <p:nvPr>
            <p:ph type="subTitle" idx="1"/>
          </p:nvPr>
        </p:nvSpPr>
        <p:spPr>
          <a:xfrm>
            <a:off x="179512" y="1772816"/>
            <a:ext cx="5976664" cy="4680520"/>
          </a:xfrm>
        </p:spPr>
        <p:txBody>
          <a:bodyPr>
            <a:noAutofit/>
          </a:bodyPr>
          <a:lstStyle/>
          <a:p>
            <a:pPr algn="just"/>
            <a:r>
              <a:rPr lang="es-MX" sz="20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Un traje de arco eléctrico es un equipo de protección personal (EPP) diseñado para proteger a los trabajadores de los peligros de un arco eléctrico, que ocurre cuando la electricidad salta entre conductores de alta tensión. Este traje cubre la mayor parte del cuerpo y se presenta en diversas formas, como overoles completos, chaquetas, o combinaciones de pantalones y chaqueta. Su función es proteger a los trabajadores que trabajan cerca de equipos energizados o potencialmente energizados, asegurando que estén completamente cubiertos para reducir el riesgo de lesiones por quemaduras o impactos eléctricos.</a:t>
            </a:r>
            <a:endParaRPr lang="es-MX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1479F6-F44F-4C1D-9AB9-845A93CA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213" y="2068413"/>
            <a:ext cx="334327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59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USO DEL TRAJE ARC FLASH Y TAPETE ELÉCTRICO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2 Subtítulo"/>
          <p:cNvSpPr>
            <a:spLocks noGrp="1"/>
          </p:cNvSpPr>
          <p:nvPr>
            <p:ph type="subTitle" idx="1"/>
          </p:nvPr>
        </p:nvSpPr>
        <p:spPr>
          <a:xfrm>
            <a:off x="4139953" y="1954259"/>
            <a:ext cx="4544708" cy="4320481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Es necesario utilizar el traje ARC FLASH y el tapete eléctrico en todos los servicios que se realicen siempre y cuando haya disponibilidad del equipo. La recomendación de usar el traje ARC FLASH es una medida de seguridad ante los riesgos eléctricos que pueden presentarse al operar para energizar o desenergizar los componentes de una subestación, como una explosión o una descarga eléctrica.</a:t>
            </a:r>
            <a:endParaRPr lang="es-MX" sz="200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algn="just"/>
            <a:endParaRPr lang="es-MX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4A9289-01DA-4EE3-BD61-7540D649F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2516" y="2494320"/>
            <a:ext cx="4320480" cy="324036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5500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DIAGRAMA DE FLUJO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agrama de flujo: terminador 3">
            <a:extLst>
              <a:ext uri="{FF2B5EF4-FFF2-40B4-BE49-F238E27FC236}">
                <a16:creationId xmlns:a16="http://schemas.microsoft.com/office/drawing/2014/main" id="{E6906FB6-1D51-4E03-8AE2-BBEA6D109CD9}"/>
              </a:ext>
            </a:extLst>
          </p:cNvPr>
          <p:cNvSpPr/>
          <p:nvPr/>
        </p:nvSpPr>
        <p:spPr>
          <a:xfrm>
            <a:off x="1471398" y="1587942"/>
            <a:ext cx="1512168" cy="486054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476EC94-CF64-4B09-8570-92BAF3D00A84}"/>
              </a:ext>
            </a:extLst>
          </p:cNvPr>
          <p:cNvSpPr/>
          <p:nvPr/>
        </p:nvSpPr>
        <p:spPr>
          <a:xfrm>
            <a:off x="2137472" y="2115660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8BC8D12-A54E-455D-9762-723E4559F8BE}"/>
              </a:ext>
            </a:extLst>
          </p:cNvPr>
          <p:cNvSpPr/>
          <p:nvPr/>
        </p:nvSpPr>
        <p:spPr>
          <a:xfrm>
            <a:off x="1363386" y="2483421"/>
            <a:ext cx="1728192" cy="486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Acordonamiento de área de trabajo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8CBAC00D-706D-427C-A775-2C5773CFA627}"/>
              </a:ext>
            </a:extLst>
          </p:cNvPr>
          <p:cNvSpPr/>
          <p:nvPr/>
        </p:nvSpPr>
        <p:spPr>
          <a:xfrm>
            <a:off x="2137472" y="3011139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C3A5AD0-D65C-472B-802C-B503CFFC3163}"/>
              </a:ext>
            </a:extLst>
          </p:cNvPr>
          <p:cNvSpPr/>
          <p:nvPr/>
        </p:nvSpPr>
        <p:spPr>
          <a:xfrm>
            <a:off x="1363386" y="3378900"/>
            <a:ext cx="1728192" cy="4067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Desenergizado del circuito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11975F7-4186-452F-8B5F-9A1BF51A12C9}"/>
              </a:ext>
            </a:extLst>
          </p:cNvPr>
          <p:cNvSpPr/>
          <p:nvPr/>
        </p:nvSpPr>
        <p:spPr>
          <a:xfrm>
            <a:off x="1363386" y="4199962"/>
            <a:ext cx="1728192" cy="4067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Colocación del candando de bloqueo de seguridad 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4D2AA8D5-43B9-49F3-8CE6-1ECCA960299D}"/>
              </a:ext>
            </a:extLst>
          </p:cNvPr>
          <p:cNvSpPr/>
          <p:nvPr/>
        </p:nvSpPr>
        <p:spPr>
          <a:xfrm>
            <a:off x="2137472" y="3827352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EA3C9792-F2B2-49E9-8DDF-6389F05D6D2F}"/>
              </a:ext>
            </a:extLst>
          </p:cNvPr>
          <p:cNvSpPr/>
          <p:nvPr/>
        </p:nvSpPr>
        <p:spPr>
          <a:xfrm>
            <a:off x="2137472" y="4658933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5F1D94D-C524-4153-BA85-7FDFEF31E69A}"/>
              </a:ext>
            </a:extLst>
          </p:cNvPr>
          <p:cNvSpPr/>
          <p:nvPr/>
        </p:nvSpPr>
        <p:spPr>
          <a:xfrm>
            <a:off x="1363386" y="5037213"/>
            <a:ext cx="1728192" cy="4067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Verificación de ausencia de voltaje  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A9E66926-B04C-4F52-8FB6-E7B0307D1D83}"/>
              </a:ext>
            </a:extLst>
          </p:cNvPr>
          <p:cNvSpPr/>
          <p:nvPr/>
        </p:nvSpPr>
        <p:spPr>
          <a:xfrm>
            <a:off x="2137472" y="5496184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8E037A3-6D32-47C0-BB6E-CFE03D5DBBE1}"/>
              </a:ext>
            </a:extLst>
          </p:cNvPr>
          <p:cNvSpPr/>
          <p:nvPr/>
        </p:nvSpPr>
        <p:spPr>
          <a:xfrm>
            <a:off x="1363386" y="5874464"/>
            <a:ext cx="1728192" cy="4067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Aterrizaje de componentes eléctricos </a:t>
            </a:r>
          </a:p>
        </p:txBody>
      </p:sp>
      <p:sp>
        <p:nvSpPr>
          <p:cNvPr id="8" name="Diagrama de flujo: combinar 7">
            <a:extLst>
              <a:ext uri="{FF2B5EF4-FFF2-40B4-BE49-F238E27FC236}">
                <a16:creationId xmlns:a16="http://schemas.microsoft.com/office/drawing/2014/main" id="{E13B2F31-7ACB-4A1A-9EE8-4400D2D248A3}"/>
              </a:ext>
            </a:extLst>
          </p:cNvPr>
          <p:cNvSpPr/>
          <p:nvPr/>
        </p:nvSpPr>
        <p:spPr>
          <a:xfrm>
            <a:off x="1831438" y="6334411"/>
            <a:ext cx="792088" cy="40678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Diagrama de flujo: combinar 18">
            <a:extLst>
              <a:ext uri="{FF2B5EF4-FFF2-40B4-BE49-F238E27FC236}">
                <a16:creationId xmlns:a16="http://schemas.microsoft.com/office/drawing/2014/main" id="{0718AF5B-C981-48B1-B043-DC8BC322C5A1}"/>
              </a:ext>
            </a:extLst>
          </p:cNvPr>
          <p:cNvSpPr/>
          <p:nvPr/>
        </p:nvSpPr>
        <p:spPr>
          <a:xfrm>
            <a:off x="6048166" y="1622780"/>
            <a:ext cx="792088" cy="40678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8EB25B5-1481-468D-A926-9475D4D5C33D}"/>
              </a:ext>
            </a:extLst>
          </p:cNvPr>
          <p:cNvSpPr/>
          <p:nvPr/>
        </p:nvSpPr>
        <p:spPr>
          <a:xfrm>
            <a:off x="5580114" y="2095937"/>
            <a:ext cx="1728192" cy="486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Limpieza del área en general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ED8EA94A-3600-4F2F-B8E9-41246743BE5A}"/>
              </a:ext>
            </a:extLst>
          </p:cNvPr>
          <p:cNvSpPr/>
          <p:nvPr/>
        </p:nvSpPr>
        <p:spPr>
          <a:xfrm>
            <a:off x="6354200" y="2648360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35D98DC-8B35-48FD-9684-30E78B88F529}"/>
              </a:ext>
            </a:extLst>
          </p:cNvPr>
          <p:cNvSpPr/>
          <p:nvPr/>
        </p:nvSpPr>
        <p:spPr>
          <a:xfrm>
            <a:off x="5580114" y="3022164"/>
            <a:ext cx="1728192" cy="486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Aplicación de solventes dieléctricos (dielectrol-sellolectric)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571D04D6-4677-4153-B43E-AECB5039E8AB}"/>
              </a:ext>
            </a:extLst>
          </p:cNvPr>
          <p:cNvSpPr/>
          <p:nvPr/>
        </p:nvSpPr>
        <p:spPr>
          <a:xfrm>
            <a:off x="6354200" y="3555925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7FB6C40-7F8D-48B9-926A-FA4D46D09647}"/>
              </a:ext>
            </a:extLst>
          </p:cNvPr>
          <p:cNvSpPr/>
          <p:nvPr/>
        </p:nvSpPr>
        <p:spPr>
          <a:xfrm>
            <a:off x="5580114" y="3930447"/>
            <a:ext cx="1728192" cy="486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Retiro de excedente dieléctrico </a:t>
            </a:r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B5FFD2C6-DCCC-4F7E-8CC5-BAC6926CF0DB}"/>
              </a:ext>
            </a:extLst>
          </p:cNvPr>
          <p:cNvSpPr/>
          <p:nvPr/>
        </p:nvSpPr>
        <p:spPr>
          <a:xfrm>
            <a:off x="6336198" y="4463726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622EBFE-24CA-4698-8C3B-DF5D0E97D8D1}"/>
              </a:ext>
            </a:extLst>
          </p:cNvPr>
          <p:cNvSpPr/>
          <p:nvPr/>
        </p:nvSpPr>
        <p:spPr>
          <a:xfrm>
            <a:off x="5580114" y="4837048"/>
            <a:ext cx="1728192" cy="486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Reapriete de conexiones internas</a:t>
            </a:r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7B783653-BD31-4BA7-9728-5C1DF041E403}"/>
              </a:ext>
            </a:extLst>
          </p:cNvPr>
          <p:cNvSpPr/>
          <p:nvPr/>
        </p:nvSpPr>
        <p:spPr>
          <a:xfrm>
            <a:off x="6354200" y="5391473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5A09F17-91B2-4205-AF9B-98D8FC7B9303}"/>
              </a:ext>
            </a:extLst>
          </p:cNvPr>
          <p:cNvSpPr/>
          <p:nvPr/>
        </p:nvSpPr>
        <p:spPr>
          <a:xfrm>
            <a:off x="5580114" y="5762262"/>
            <a:ext cx="1728192" cy="486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Pruebas eléctricas </a:t>
            </a:r>
          </a:p>
        </p:txBody>
      </p:sp>
      <p:sp>
        <p:nvSpPr>
          <p:cNvPr id="29" name="Diagrama de flujo: combinar 28">
            <a:extLst>
              <a:ext uri="{FF2B5EF4-FFF2-40B4-BE49-F238E27FC236}">
                <a16:creationId xmlns:a16="http://schemas.microsoft.com/office/drawing/2014/main" id="{2C27FEAE-92AD-4956-ADC4-3D667DD81651}"/>
              </a:ext>
            </a:extLst>
          </p:cNvPr>
          <p:cNvSpPr/>
          <p:nvPr/>
        </p:nvSpPr>
        <p:spPr>
          <a:xfrm>
            <a:off x="6048166" y="6348188"/>
            <a:ext cx="792088" cy="40678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224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DIAGRAMA DE FLUJO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iagrama de flujo: combinar 7">
            <a:extLst>
              <a:ext uri="{FF2B5EF4-FFF2-40B4-BE49-F238E27FC236}">
                <a16:creationId xmlns:a16="http://schemas.microsoft.com/office/drawing/2014/main" id="{E13B2F31-7ACB-4A1A-9EE8-4400D2D248A3}"/>
              </a:ext>
            </a:extLst>
          </p:cNvPr>
          <p:cNvSpPr/>
          <p:nvPr/>
        </p:nvSpPr>
        <p:spPr>
          <a:xfrm>
            <a:off x="5580112" y="1558287"/>
            <a:ext cx="792088" cy="40678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Diagrama de flujo: combinar 28">
            <a:extLst>
              <a:ext uri="{FF2B5EF4-FFF2-40B4-BE49-F238E27FC236}">
                <a16:creationId xmlns:a16="http://schemas.microsoft.com/office/drawing/2014/main" id="{2C27FEAE-92AD-4956-ADC4-3D667DD81651}"/>
              </a:ext>
            </a:extLst>
          </p:cNvPr>
          <p:cNvSpPr/>
          <p:nvPr/>
        </p:nvSpPr>
        <p:spPr>
          <a:xfrm>
            <a:off x="827584" y="6425513"/>
            <a:ext cx="792088" cy="40678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Diagrama de flujo: combinar 29">
            <a:extLst>
              <a:ext uri="{FF2B5EF4-FFF2-40B4-BE49-F238E27FC236}">
                <a16:creationId xmlns:a16="http://schemas.microsoft.com/office/drawing/2014/main" id="{C25502EC-B3CD-4DA1-8E7C-F76CF3CAAC86}"/>
              </a:ext>
            </a:extLst>
          </p:cNvPr>
          <p:cNvSpPr/>
          <p:nvPr/>
        </p:nvSpPr>
        <p:spPr>
          <a:xfrm>
            <a:off x="827584" y="1554668"/>
            <a:ext cx="792088" cy="40678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7BEB0D1-BF69-4BC5-9A23-4B8105CC694C}"/>
              </a:ext>
            </a:extLst>
          </p:cNvPr>
          <p:cNvSpPr/>
          <p:nvPr/>
        </p:nvSpPr>
        <p:spPr>
          <a:xfrm>
            <a:off x="359532" y="2027825"/>
            <a:ext cx="1728192" cy="486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Extracción de aceite dieléctrico </a:t>
            </a:r>
          </a:p>
        </p:txBody>
      </p:sp>
      <p:sp>
        <p:nvSpPr>
          <p:cNvPr id="32" name="Flecha: hacia abajo 31">
            <a:extLst>
              <a:ext uri="{FF2B5EF4-FFF2-40B4-BE49-F238E27FC236}">
                <a16:creationId xmlns:a16="http://schemas.microsoft.com/office/drawing/2014/main" id="{A6FBF0C0-810D-462A-83F9-31ECB60E5216}"/>
              </a:ext>
            </a:extLst>
          </p:cNvPr>
          <p:cNvSpPr/>
          <p:nvPr/>
        </p:nvSpPr>
        <p:spPr>
          <a:xfrm>
            <a:off x="1133618" y="2557674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050842-CFB4-40F2-B36E-F91708BC2FB4}"/>
              </a:ext>
            </a:extLst>
          </p:cNvPr>
          <p:cNvSpPr/>
          <p:nvPr/>
        </p:nvSpPr>
        <p:spPr>
          <a:xfrm>
            <a:off x="359532" y="2927567"/>
            <a:ext cx="1728192" cy="486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Detección de anomalías  </a:t>
            </a:r>
          </a:p>
        </p:txBody>
      </p:sp>
      <p:sp>
        <p:nvSpPr>
          <p:cNvPr id="34" name="Flecha: hacia abajo 33">
            <a:extLst>
              <a:ext uri="{FF2B5EF4-FFF2-40B4-BE49-F238E27FC236}">
                <a16:creationId xmlns:a16="http://schemas.microsoft.com/office/drawing/2014/main" id="{0748B2E6-AFB1-46B9-92DF-AD5CD2592F21}"/>
              </a:ext>
            </a:extLst>
          </p:cNvPr>
          <p:cNvSpPr/>
          <p:nvPr/>
        </p:nvSpPr>
        <p:spPr>
          <a:xfrm>
            <a:off x="1133618" y="3457417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2C980DA6-5362-40AB-88B1-B681796E1006}"/>
              </a:ext>
            </a:extLst>
          </p:cNvPr>
          <p:cNvSpPr/>
          <p:nvPr/>
        </p:nvSpPr>
        <p:spPr>
          <a:xfrm>
            <a:off x="359532" y="4935202"/>
            <a:ext cx="1728192" cy="486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Retiro y aviso del candado de bloqueo de seguridad  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3E489B66-4BBE-412A-87CB-208FFBE838E4}"/>
              </a:ext>
            </a:extLst>
          </p:cNvPr>
          <p:cNvSpPr/>
          <p:nvPr/>
        </p:nvSpPr>
        <p:spPr>
          <a:xfrm>
            <a:off x="354917" y="5853435"/>
            <a:ext cx="1728192" cy="486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Energizado del circuito</a:t>
            </a:r>
          </a:p>
        </p:txBody>
      </p:sp>
      <p:sp>
        <p:nvSpPr>
          <p:cNvPr id="39" name="Diagrama de flujo: terminador 38">
            <a:extLst>
              <a:ext uri="{FF2B5EF4-FFF2-40B4-BE49-F238E27FC236}">
                <a16:creationId xmlns:a16="http://schemas.microsoft.com/office/drawing/2014/main" id="{4F1BC3AC-B28A-4575-8461-A4AD375F6E5C}"/>
              </a:ext>
            </a:extLst>
          </p:cNvPr>
          <p:cNvSpPr/>
          <p:nvPr/>
        </p:nvSpPr>
        <p:spPr>
          <a:xfrm>
            <a:off x="5220072" y="2045290"/>
            <a:ext cx="1512168" cy="486054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Fin </a:t>
            </a:r>
          </a:p>
        </p:txBody>
      </p:sp>
      <p:sp>
        <p:nvSpPr>
          <p:cNvPr id="3" name="Diagrama de flujo: decisión 2">
            <a:extLst>
              <a:ext uri="{FF2B5EF4-FFF2-40B4-BE49-F238E27FC236}">
                <a16:creationId xmlns:a16="http://schemas.microsoft.com/office/drawing/2014/main" id="{8F186ECC-B7D3-4C6E-8C45-8DC882E15314}"/>
              </a:ext>
            </a:extLst>
          </p:cNvPr>
          <p:cNvSpPr/>
          <p:nvPr/>
        </p:nvSpPr>
        <p:spPr>
          <a:xfrm>
            <a:off x="467544" y="3835178"/>
            <a:ext cx="1512168" cy="634156"/>
          </a:xfrm>
          <a:prstGeom prst="flowChartDecision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Existen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0" name="Flecha: hacia abajo 39">
            <a:extLst>
              <a:ext uri="{FF2B5EF4-FFF2-40B4-BE49-F238E27FC236}">
                <a16:creationId xmlns:a16="http://schemas.microsoft.com/office/drawing/2014/main" id="{9DB56994-2D9D-42B7-8F21-73AC84302874}"/>
              </a:ext>
            </a:extLst>
          </p:cNvPr>
          <p:cNvSpPr/>
          <p:nvPr/>
        </p:nvSpPr>
        <p:spPr>
          <a:xfrm>
            <a:off x="1133618" y="4551258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00E65E-1656-4209-B765-0A08D12F1827}"/>
              </a:ext>
            </a:extLst>
          </p:cNvPr>
          <p:cNvSpPr txBox="1"/>
          <p:nvPr/>
        </p:nvSpPr>
        <p:spPr>
          <a:xfrm>
            <a:off x="1490660" y="4469333"/>
            <a:ext cx="63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No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38BB63-79BC-4F09-A98B-4572E4DB46E6}"/>
              </a:ext>
            </a:extLst>
          </p:cNvPr>
          <p:cNvSpPr txBox="1"/>
          <p:nvPr/>
        </p:nvSpPr>
        <p:spPr>
          <a:xfrm>
            <a:off x="1615719" y="3735480"/>
            <a:ext cx="63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Si</a:t>
            </a:r>
          </a:p>
        </p:txBody>
      </p:sp>
      <p:sp>
        <p:nvSpPr>
          <p:cNvPr id="42" name="Flecha: hacia abajo 41">
            <a:extLst>
              <a:ext uri="{FF2B5EF4-FFF2-40B4-BE49-F238E27FC236}">
                <a16:creationId xmlns:a16="http://schemas.microsoft.com/office/drawing/2014/main" id="{CC7CBA29-BB04-4848-9F45-B6E2A1268650}"/>
              </a:ext>
            </a:extLst>
          </p:cNvPr>
          <p:cNvSpPr/>
          <p:nvPr/>
        </p:nvSpPr>
        <p:spPr>
          <a:xfrm rot="16200000">
            <a:off x="2097473" y="4076253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0681A30-206C-4C0C-8A86-64520293FFFE}"/>
              </a:ext>
            </a:extLst>
          </p:cNvPr>
          <p:cNvSpPr/>
          <p:nvPr/>
        </p:nvSpPr>
        <p:spPr>
          <a:xfrm>
            <a:off x="2425705" y="3983279"/>
            <a:ext cx="1728192" cy="486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Reportar a tu supervisor </a:t>
            </a:r>
          </a:p>
        </p:txBody>
      </p:sp>
      <p:sp>
        <p:nvSpPr>
          <p:cNvPr id="44" name="Flecha: hacia abajo 43">
            <a:extLst>
              <a:ext uri="{FF2B5EF4-FFF2-40B4-BE49-F238E27FC236}">
                <a16:creationId xmlns:a16="http://schemas.microsoft.com/office/drawing/2014/main" id="{B77291AA-9E88-4B41-85F5-B17504FB7933}"/>
              </a:ext>
            </a:extLst>
          </p:cNvPr>
          <p:cNvSpPr/>
          <p:nvPr/>
        </p:nvSpPr>
        <p:spPr>
          <a:xfrm>
            <a:off x="1129003" y="5476648"/>
            <a:ext cx="180020" cy="32609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2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¿QUE PUNTOS SE DEBEN CONSIDERAR PARA REALIZAR UN PROCESO CORRECTO?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3528" y="2132856"/>
            <a:ext cx="6400800" cy="216024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Equipo de seguridad necesario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Desarrollo del procedimiento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NOM-029-STPS-2011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Conceptos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MX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6CCD945-59D9-4A65-C485-AAD2B745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11132"/>
            <a:ext cx="9015062" cy="98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2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DE PROCESOS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DAD1B5-8F36-A6FB-0163-142B15AD098E}"/>
              </a:ext>
            </a:extLst>
          </p:cNvPr>
          <p:cNvSpPr txBox="1"/>
          <p:nvPr/>
        </p:nvSpPr>
        <p:spPr>
          <a:xfrm>
            <a:off x="273320" y="1730673"/>
            <a:ext cx="8597359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7000"/>
              </a:lnSpc>
              <a:spcAft>
                <a:spcPts val="800"/>
              </a:spcAft>
            </a:pPr>
            <a:r>
              <a:rPr lang="es-MX" sz="2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Acordonamiento y delimitación del área de trabajo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AC9F76E-ED32-4A8A-8BE7-3151E2D883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1920" y="2050183"/>
            <a:ext cx="4060160" cy="47525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1668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DE PROCESOS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DAD1B5-8F36-A6FB-0163-142B15AD098E}"/>
              </a:ext>
            </a:extLst>
          </p:cNvPr>
          <p:cNvSpPr txBox="1"/>
          <p:nvPr/>
        </p:nvSpPr>
        <p:spPr>
          <a:xfrm>
            <a:off x="273319" y="1528879"/>
            <a:ext cx="8597359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MX" sz="2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Desenergizado del circuito conforme a la </a:t>
            </a:r>
            <a:r>
              <a:rPr lang="es-MX" sz="2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NOM-029-STPS-2011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C8D871-22F3-4BB5-B5F5-790F1988F1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9" y="3446512"/>
            <a:ext cx="2413339" cy="321778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329B38-F1C9-43EF-8AD9-60B42651DF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3452" y="3833412"/>
            <a:ext cx="3235297" cy="242647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4C5FB4-2D7B-4AFF-82B8-D142FA63BB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9587" y="3833412"/>
            <a:ext cx="3235297" cy="242647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1E36DD4B-DAC5-68B4-77C4-8BBA821841AA}"/>
              </a:ext>
            </a:extLst>
          </p:cNvPr>
          <p:cNvSpPr/>
          <p:nvPr/>
        </p:nvSpPr>
        <p:spPr>
          <a:xfrm>
            <a:off x="273319" y="2269252"/>
            <a:ext cx="2400207" cy="10033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Desconectar las cargas de baja tensión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D95C555-E954-6412-C03B-67181123D46B}"/>
              </a:ext>
            </a:extLst>
          </p:cNvPr>
          <p:cNvSpPr/>
          <p:nvPr/>
        </p:nvSpPr>
        <p:spPr>
          <a:xfrm>
            <a:off x="3347864" y="2276872"/>
            <a:ext cx="2400207" cy="10033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Seccionar el circuito de media tensión (MT)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07C0610-EBF9-4F5B-3617-D5523CA75D2C}"/>
              </a:ext>
            </a:extLst>
          </p:cNvPr>
          <p:cNvSpPr/>
          <p:nvPr/>
        </p:nvSpPr>
        <p:spPr>
          <a:xfrm>
            <a:off x="6420265" y="2281609"/>
            <a:ext cx="2400207" cy="10033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Desenergizar el cortacircuitos o el tripolar en MT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3F516F61-77B7-2FF8-2D12-796CB1DB39BE}"/>
              </a:ext>
            </a:extLst>
          </p:cNvPr>
          <p:cNvSpPr/>
          <p:nvPr/>
        </p:nvSpPr>
        <p:spPr>
          <a:xfrm>
            <a:off x="2771800" y="2654006"/>
            <a:ext cx="525855" cy="3429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9F073282-4A3F-EB3B-A55F-A84D34C65C7D}"/>
              </a:ext>
            </a:extLst>
          </p:cNvPr>
          <p:cNvSpPr/>
          <p:nvPr/>
        </p:nvSpPr>
        <p:spPr>
          <a:xfrm>
            <a:off x="5846345" y="2654006"/>
            <a:ext cx="525855" cy="3429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278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DE PROCESOS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DAD1B5-8F36-A6FB-0163-142B15AD098E}"/>
              </a:ext>
            </a:extLst>
          </p:cNvPr>
          <p:cNvSpPr txBox="1"/>
          <p:nvPr/>
        </p:nvSpPr>
        <p:spPr>
          <a:xfrm>
            <a:off x="119182" y="1730673"/>
            <a:ext cx="8597359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Colocación del candado de bloqueo de seguridad.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3619FF-2E90-4523-A9BD-7107AB888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348880"/>
            <a:ext cx="5040559" cy="400506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766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DE PROCESOS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845BFDC-5557-BB29-B063-53D17E78512A}"/>
              </a:ext>
            </a:extLst>
          </p:cNvPr>
          <p:cNvSpPr txBox="1"/>
          <p:nvPr/>
        </p:nvSpPr>
        <p:spPr>
          <a:xfrm>
            <a:off x="0" y="1530871"/>
            <a:ext cx="622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entury Gothic" panose="020B0502020202020204" pitchFamily="34" charset="0"/>
              </a:rPr>
              <a:t>4. Verificación de ausencia de voltaje 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pic>
        <p:nvPicPr>
          <p:cNvPr id="36" name="Picture 14" descr="Resultado de imagen de detector de voltaje media y baja tension">
            <a:extLst>
              <a:ext uri="{FF2B5EF4-FFF2-40B4-BE49-F238E27FC236}">
                <a16:creationId xmlns:a16="http://schemas.microsoft.com/office/drawing/2014/main" id="{B5C35E22-BAD5-CA73-E1CD-17120FF9A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95" y="5337620"/>
            <a:ext cx="1186061" cy="118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Resultado de imagen de pertiga telescopica">
            <a:extLst>
              <a:ext uri="{FF2B5EF4-FFF2-40B4-BE49-F238E27FC236}">
                <a16:creationId xmlns:a16="http://schemas.microsoft.com/office/drawing/2014/main" id="{D0C3CC7A-78E5-187C-0F22-1445ED378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057" y="5494548"/>
            <a:ext cx="987574" cy="97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Resultado de imagen de guantes de media tensión">
            <a:extLst>
              <a:ext uri="{FF2B5EF4-FFF2-40B4-BE49-F238E27FC236}">
                <a16:creationId xmlns:a16="http://schemas.microsoft.com/office/drawing/2014/main" id="{7E71DF28-AAC7-D130-AFA2-575B9CF0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92403" y="5507957"/>
            <a:ext cx="938116" cy="9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15757F9-BCAB-43CF-B908-B703719038DD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1" y="2370782"/>
            <a:ext cx="1982146" cy="24759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23" name="Imagen 22" descr="Imagen que contiene interior, comida, abrir, horno&#10;&#10;Descripción generada automáticamente">
            <a:extLst>
              <a:ext uri="{FF2B5EF4-FFF2-40B4-BE49-F238E27FC236}">
                <a16:creationId xmlns:a16="http://schemas.microsoft.com/office/drawing/2014/main" id="{F05F4082-13F7-47D6-A541-28F3870FAE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15" y="2370782"/>
            <a:ext cx="1982146" cy="2475912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78270076-9505-424A-BA7D-EC31DE54AF87}"/>
              </a:ext>
            </a:extLst>
          </p:cNvPr>
          <p:cNvGrpSpPr/>
          <p:nvPr/>
        </p:nvGrpSpPr>
        <p:grpSpPr>
          <a:xfrm>
            <a:off x="4731714" y="2370780"/>
            <a:ext cx="1982146" cy="2475911"/>
            <a:chOff x="653465" y="2100164"/>
            <a:chExt cx="3816424" cy="4255938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17D9CC44-498A-495F-9610-02BC3A687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65" y="2100164"/>
              <a:ext cx="3816424" cy="425593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6" name="Diagrama de flujo: conector 25">
              <a:extLst>
                <a:ext uri="{FF2B5EF4-FFF2-40B4-BE49-F238E27FC236}">
                  <a16:creationId xmlns:a16="http://schemas.microsoft.com/office/drawing/2014/main" id="{B3BC8D87-926E-4C87-98DB-00401BB0D2E4}"/>
                </a:ext>
              </a:extLst>
            </p:cNvPr>
            <p:cNvSpPr/>
            <p:nvPr/>
          </p:nvSpPr>
          <p:spPr>
            <a:xfrm>
              <a:off x="3635896" y="3212976"/>
              <a:ext cx="414621" cy="432048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grama de flujo: conector 26">
              <a:extLst>
                <a:ext uri="{FF2B5EF4-FFF2-40B4-BE49-F238E27FC236}">
                  <a16:creationId xmlns:a16="http://schemas.microsoft.com/office/drawing/2014/main" id="{E7EA477D-789B-4C85-8703-E2EBEC86680A}"/>
                </a:ext>
              </a:extLst>
            </p:cNvPr>
            <p:cNvSpPr/>
            <p:nvPr/>
          </p:nvSpPr>
          <p:spPr>
            <a:xfrm>
              <a:off x="1795973" y="4581128"/>
              <a:ext cx="414621" cy="432048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iagrama de flujo: conector 27">
              <a:extLst>
                <a:ext uri="{FF2B5EF4-FFF2-40B4-BE49-F238E27FC236}">
                  <a16:creationId xmlns:a16="http://schemas.microsoft.com/office/drawing/2014/main" id="{6A8C70E4-8EBD-4E53-982D-A41A152781C7}"/>
                </a:ext>
              </a:extLst>
            </p:cNvPr>
            <p:cNvSpPr/>
            <p:nvPr/>
          </p:nvSpPr>
          <p:spPr>
            <a:xfrm>
              <a:off x="2906081" y="3247467"/>
              <a:ext cx="414621" cy="432048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iagrama de flujo: conector 28">
              <a:extLst>
                <a:ext uri="{FF2B5EF4-FFF2-40B4-BE49-F238E27FC236}">
                  <a16:creationId xmlns:a16="http://schemas.microsoft.com/office/drawing/2014/main" id="{72C3CB19-ECBF-4B43-9F55-3204BB384F06}"/>
                </a:ext>
              </a:extLst>
            </p:cNvPr>
            <p:cNvSpPr/>
            <p:nvPr/>
          </p:nvSpPr>
          <p:spPr>
            <a:xfrm>
              <a:off x="2333863" y="3212976"/>
              <a:ext cx="414621" cy="432048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iagrama de flujo: conector 29">
              <a:extLst>
                <a:ext uri="{FF2B5EF4-FFF2-40B4-BE49-F238E27FC236}">
                  <a16:creationId xmlns:a16="http://schemas.microsoft.com/office/drawing/2014/main" id="{7B618B7A-12AC-44A2-A834-CA9BA3C2D2E7}"/>
                </a:ext>
              </a:extLst>
            </p:cNvPr>
            <p:cNvSpPr/>
            <p:nvPr/>
          </p:nvSpPr>
          <p:spPr>
            <a:xfrm>
              <a:off x="2354367" y="4763354"/>
              <a:ext cx="414621" cy="432048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iagrama de flujo: conector 30">
              <a:extLst>
                <a:ext uri="{FF2B5EF4-FFF2-40B4-BE49-F238E27FC236}">
                  <a16:creationId xmlns:a16="http://schemas.microsoft.com/office/drawing/2014/main" id="{C84F3785-637A-4B80-ADEF-8BD501ADFFE5}"/>
                </a:ext>
              </a:extLst>
            </p:cNvPr>
            <p:cNvSpPr/>
            <p:nvPr/>
          </p:nvSpPr>
          <p:spPr>
            <a:xfrm>
              <a:off x="1306574" y="4365104"/>
              <a:ext cx="414621" cy="432048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grama de flujo: conector 32">
              <a:extLst>
                <a:ext uri="{FF2B5EF4-FFF2-40B4-BE49-F238E27FC236}">
                  <a16:creationId xmlns:a16="http://schemas.microsoft.com/office/drawing/2014/main" id="{FFA9E225-FC76-4945-8C42-2D686192751D}"/>
                </a:ext>
              </a:extLst>
            </p:cNvPr>
            <p:cNvSpPr/>
            <p:nvPr/>
          </p:nvSpPr>
          <p:spPr>
            <a:xfrm>
              <a:off x="817175" y="4077072"/>
              <a:ext cx="414621" cy="432048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D12B9745-F355-49BC-A422-63E62A410AD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947" y="2370780"/>
            <a:ext cx="1982146" cy="247591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Resultado de imagen de verificador de voltaje milkwake">
            <a:extLst>
              <a:ext uri="{FF2B5EF4-FFF2-40B4-BE49-F238E27FC236}">
                <a16:creationId xmlns:a16="http://schemas.microsoft.com/office/drawing/2014/main" id="{94ECAAD2-67B4-457C-9973-031A807A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2" y="5416399"/>
            <a:ext cx="1135298" cy="113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sultado de imagen de guantes de carnaza">
            <a:extLst>
              <a:ext uri="{FF2B5EF4-FFF2-40B4-BE49-F238E27FC236}">
                <a16:creationId xmlns:a16="http://schemas.microsoft.com/office/drawing/2014/main" id="{90ACA617-C0B0-489B-9313-81F7A58F5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91" y="5416752"/>
            <a:ext cx="1061901" cy="105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AFCC545-8A8D-42B0-8F4B-24F7C47ABC33}"/>
              </a:ext>
            </a:extLst>
          </p:cNvPr>
          <p:cNvSpPr txBox="1"/>
          <p:nvPr/>
        </p:nvSpPr>
        <p:spPr>
          <a:xfrm>
            <a:off x="6300192" y="5038144"/>
            <a:ext cx="27089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Para el transformador pedestal es necesario retirar el tapón aislado de los codos OCC con la pértiga de escopeta.</a:t>
            </a:r>
          </a:p>
        </p:txBody>
      </p:sp>
    </p:spTree>
    <p:extLst>
      <p:ext uri="{BB962C8B-B14F-4D97-AF65-F5344CB8AC3E}">
        <p14:creationId xmlns:p14="http://schemas.microsoft.com/office/powerpoint/2010/main" val="113329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DE PROCESOS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845BFDC-5557-BB29-B063-53D17E78512A}"/>
              </a:ext>
            </a:extLst>
          </p:cNvPr>
          <p:cNvSpPr txBox="1"/>
          <p:nvPr/>
        </p:nvSpPr>
        <p:spPr>
          <a:xfrm>
            <a:off x="0" y="1530871"/>
            <a:ext cx="622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entury Gothic" panose="020B0502020202020204" pitchFamily="34" charset="0"/>
              </a:rPr>
              <a:t>5. Aterrizaje de los componentes. 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pic>
        <p:nvPicPr>
          <p:cNvPr id="37" name="Picture 4" descr="Resultado de imagen de pertiga telescopica">
            <a:extLst>
              <a:ext uri="{FF2B5EF4-FFF2-40B4-BE49-F238E27FC236}">
                <a16:creationId xmlns:a16="http://schemas.microsoft.com/office/drawing/2014/main" id="{D0C3CC7A-78E5-187C-0F22-1445ED378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93" y="5379004"/>
            <a:ext cx="987574" cy="97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Resultado de imagen de guantes de media tensión">
            <a:extLst>
              <a:ext uri="{FF2B5EF4-FFF2-40B4-BE49-F238E27FC236}">
                <a16:creationId xmlns:a16="http://schemas.microsoft.com/office/drawing/2014/main" id="{7E71DF28-AAC7-D130-AFA2-575B9CF0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216539" y="5392413"/>
            <a:ext cx="938116" cy="9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sultado de imagen de guantes de carnaza">
            <a:extLst>
              <a:ext uri="{FF2B5EF4-FFF2-40B4-BE49-F238E27FC236}">
                <a16:creationId xmlns:a16="http://schemas.microsoft.com/office/drawing/2014/main" id="{90ACA617-C0B0-489B-9313-81F7A58F5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427" y="5301208"/>
            <a:ext cx="1061901" cy="105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Ver las imágenes de origen">
            <a:extLst>
              <a:ext uri="{FF2B5EF4-FFF2-40B4-BE49-F238E27FC236}">
                <a16:creationId xmlns:a16="http://schemas.microsoft.com/office/drawing/2014/main" id="{A9B5F138-F0FC-494B-BDAF-3C94B0B9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75" y="5484198"/>
            <a:ext cx="821936" cy="76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sultado de imagen de pertiga tipo escopeta">
            <a:extLst>
              <a:ext uri="{FF2B5EF4-FFF2-40B4-BE49-F238E27FC236}">
                <a16:creationId xmlns:a16="http://schemas.microsoft.com/office/drawing/2014/main" id="{0E87BECE-E505-40C1-A85A-C4E5C6AB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44" y="5484198"/>
            <a:ext cx="821936" cy="82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4D98C6-ABAE-4960-8C82-AF57A57401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657" y="2617662"/>
            <a:ext cx="2475912" cy="19821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4A1AF8FF-19A3-4A51-87EA-7C73BC562B6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09" y="2370779"/>
            <a:ext cx="1982146" cy="24759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18CFF65F-1CE7-44FD-AC8D-CCF4A9C1FC7D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475" y="2370779"/>
            <a:ext cx="1982146" cy="24759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EC0801-2284-484C-8CFA-98F40F8F36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94" y="2366294"/>
            <a:ext cx="1982146" cy="247591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19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DE PROCESOS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DF47B9B-4F61-40D8-961D-C94E1EDAC281}"/>
              </a:ext>
            </a:extLst>
          </p:cNvPr>
          <p:cNvSpPr txBox="1"/>
          <p:nvPr/>
        </p:nvSpPr>
        <p:spPr>
          <a:xfrm>
            <a:off x="-1" y="1530871"/>
            <a:ext cx="867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entury Gothic" panose="020B0502020202020204" pitchFamily="34" charset="0"/>
              </a:rPr>
              <a:t>6. Limpieza general (extracción de polvo y residuos)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B11297C-98F5-4292-A37C-508CE08B63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9" y="2370779"/>
            <a:ext cx="1982146" cy="2475911"/>
          </a:xfrm>
          <a:prstGeom prst="rect">
            <a:avLst/>
          </a:prstGeom>
        </p:spPr>
      </p:pic>
      <p:pic>
        <p:nvPicPr>
          <p:cNvPr id="17" name="Imagen 16" descr="Imagen que contiene interior, tabla, cesta, café&#10;&#10;Descripción generada automáticamente">
            <a:extLst>
              <a:ext uri="{FF2B5EF4-FFF2-40B4-BE49-F238E27FC236}">
                <a16:creationId xmlns:a16="http://schemas.microsoft.com/office/drawing/2014/main" id="{087DF9BF-7426-4E42-92B0-84D76EC44361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09" y="2370121"/>
            <a:ext cx="1982146" cy="24759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1186FC-20EB-4E5C-9A5C-759A18852B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45" y="2367331"/>
            <a:ext cx="1982146" cy="24759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0" name="Picture 8" descr="Resultado de imagen de guantes anticorte">
            <a:extLst>
              <a:ext uri="{FF2B5EF4-FFF2-40B4-BE49-F238E27FC236}">
                <a16:creationId xmlns:a16="http://schemas.microsoft.com/office/drawing/2014/main" id="{3D150B23-961A-4004-B878-F47499C2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03" y="5390977"/>
            <a:ext cx="955213" cy="9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sultado de imagen de brochas de uso rudo">
            <a:extLst>
              <a:ext uri="{FF2B5EF4-FFF2-40B4-BE49-F238E27FC236}">
                <a16:creationId xmlns:a16="http://schemas.microsoft.com/office/drawing/2014/main" id="{6D277240-4CE5-4700-8ED8-EE5BCC0E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51" y="5372736"/>
            <a:ext cx="1025525" cy="9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n de guantes de nitrilo">
            <a:extLst>
              <a:ext uri="{FF2B5EF4-FFF2-40B4-BE49-F238E27FC236}">
                <a16:creationId xmlns:a16="http://schemas.microsoft.com/office/drawing/2014/main" id="{4BF7ED6E-B72E-4BDC-8AC2-7BC31864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75" y="5291474"/>
            <a:ext cx="1061011" cy="10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0F72F61-BF6B-455B-BEDE-F5D65F67CC53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975" y="2360275"/>
            <a:ext cx="1937340" cy="24759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866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DE PROCESOS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Resultado de imagen de guantes anticorte">
            <a:extLst>
              <a:ext uri="{FF2B5EF4-FFF2-40B4-BE49-F238E27FC236}">
                <a16:creationId xmlns:a16="http://schemas.microsoft.com/office/drawing/2014/main" id="{3D150B23-961A-4004-B878-F47499C2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797" y="5390977"/>
            <a:ext cx="955213" cy="9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n de guantes de nitrilo">
            <a:extLst>
              <a:ext uri="{FF2B5EF4-FFF2-40B4-BE49-F238E27FC236}">
                <a16:creationId xmlns:a16="http://schemas.microsoft.com/office/drawing/2014/main" id="{4BF7ED6E-B72E-4BDC-8AC2-7BC31864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69" y="5291474"/>
            <a:ext cx="1061011" cy="10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FB45841-7CE1-4C1B-B24C-EEEDC9ADF728}"/>
              </a:ext>
            </a:extLst>
          </p:cNvPr>
          <p:cNvSpPr txBox="1"/>
          <p:nvPr/>
        </p:nvSpPr>
        <p:spPr>
          <a:xfrm>
            <a:off x="-1" y="1530871"/>
            <a:ext cx="8676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entury Gothic" panose="020B0502020202020204" pitchFamily="34" charset="0"/>
              </a:rPr>
              <a:t>6.1. Limpieza general (limpieza de los conductores, componentes eléctricos y exteriores).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pic>
        <p:nvPicPr>
          <p:cNvPr id="14" name="Picture 16" descr="Resultado de imagen de trapos de microfibra">
            <a:extLst>
              <a:ext uri="{FF2B5EF4-FFF2-40B4-BE49-F238E27FC236}">
                <a16:creationId xmlns:a16="http://schemas.microsoft.com/office/drawing/2014/main" id="{00FB5F97-5D32-4695-A9B9-F4BCCC7B5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991" y="5382168"/>
            <a:ext cx="1335225" cy="9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D6292CF-5218-4ADD-A9E0-7F1635B873BC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3" y="2526656"/>
            <a:ext cx="1982146" cy="246885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9" name="Imagen 18" descr="Imagen que contiene tabla, bicicleta, cesta, hecho de madera&#10;&#10;Descripción generada automáticamente">
            <a:extLst>
              <a:ext uri="{FF2B5EF4-FFF2-40B4-BE49-F238E27FC236}">
                <a16:creationId xmlns:a16="http://schemas.microsoft.com/office/drawing/2014/main" id="{83996D1A-8EA9-44FF-B039-0119E76A8DBD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04" y="2526655"/>
            <a:ext cx="1982146" cy="2468857"/>
          </a:xfrm>
          <a:prstGeom prst="rect">
            <a:avLst/>
          </a:prstGeom>
        </p:spPr>
      </p:pic>
      <p:pic>
        <p:nvPicPr>
          <p:cNvPr id="24" name="Imagen 23" descr="Imagen que contiene interior, persona, relleno, pequeño&#10;&#10;Descripción generada automáticamente">
            <a:extLst>
              <a:ext uri="{FF2B5EF4-FFF2-40B4-BE49-F238E27FC236}">
                <a16:creationId xmlns:a16="http://schemas.microsoft.com/office/drawing/2014/main" id="{CD1029A3-871E-4D4E-A0AF-9F62DC2589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05" y="2519599"/>
            <a:ext cx="1976585" cy="2475913"/>
          </a:xfrm>
          <a:prstGeom prst="rect">
            <a:avLst/>
          </a:prstGeom>
        </p:spPr>
      </p:pic>
      <p:pic>
        <p:nvPicPr>
          <p:cNvPr id="25" name="Imagen 24" descr="Imagen que contiene exterior, hombre, pequeño, moto&#10;&#10;Descripción generada automáticamente">
            <a:extLst>
              <a:ext uri="{FF2B5EF4-FFF2-40B4-BE49-F238E27FC236}">
                <a16:creationId xmlns:a16="http://schemas.microsoft.com/office/drawing/2014/main" id="{89A6AF72-4552-4EDF-9155-B548328940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45" y="2526655"/>
            <a:ext cx="1976585" cy="24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57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DE PROCESOS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Resultado de imagen de guantes anticorte">
            <a:extLst>
              <a:ext uri="{FF2B5EF4-FFF2-40B4-BE49-F238E27FC236}">
                <a16:creationId xmlns:a16="http://schemas.microsoft.com/office/drawing/2014/main" id="{3D150B23-961A-4004-B878-F47499C2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76" y="5390977"/>
            <a:ext cx="955213" cy="9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n de guantes de nitrilo">
            <a:extLst>
              <a:ext uri="{FF2B5EF4-FFF2-40B4-BE49-F238E27FC236}">
                <a16:creationId xmlns:a16="http://schemas.microsoft.com/office/drawing/2014/main" id="{4BF7ED6E-B72E-4BDC-8AC2-7BC31864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8" y="5291474"/>
            <a:ext cx="1061011" cy="10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EE63E78-5C88-4767-ACAD-99736AE7DB8D}"/>
              </a:ext>
            </a:extLst>
          </p:cNvPr>
          <p:cNvSpPr txBox="1"/>
          <p:nvPr/>
        </p:nvSpPr>
        <p:spPr>
          <a:xfrm>
            <a:off x="-1" y="1530871"/>
            <a:ext cx="867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entury Gothic" panose="020B0502020202020204" pitchFamily="34" charset="0"/>
              </a:rPr>
              <a:t>7. Aplicación de solvente Dielectrol.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39E4ABD-48A1-4FD1-849E-11A99B030B21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72" y="2354298"/>
            <a:ext cx="1982147" cy="24759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17804CB-C107-405A-8579-23F60BF816BD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08" y="2360141"/>
            <a:ext cx="1982147" cy="24700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A9B480B-DCE3-4FB1-9BE3-6E64596B35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2354297"/>
            <a:ext cx="1982147" cy="24759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706DD1B-EFC2-484D-B2B0-1BDDED8681B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60013" y="2598258"/>
            <a:ext cx="2470070" cy="19821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25" name="Picture 2" descr="Ver las imágenes de origen">
            <a:extLst>
              <a:ext uri="{FF2B5EF4-FFF2-40B4-BE49-F238E27FC236}">
                <a16:creationId xmlns:a16="http://schemas.microsoft.com/office/drawing/2014/main" id="{F579D913-AEB1-4D6E-AD28-FB919DFF1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18" y="5281478"/>
            <a:ext cx="987574" cy="10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23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DE PROCESOS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Resultado de imagen de guantes anticorte">
            <a:extLst>
              <a:ext uri="{FF2B5EF4-FFF2-40B4-BE49-F238E27FC236}">
                <a16:creationId xmlns:a16="http://schemas.microsoft.com/office/drawing/2014/main" id="{3D150B23-961A-4004-B878-F47499C2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61" y="5390977"/>
            <a:ext cx="955213" cy="9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n de guantes de nitrilo">
            <a:extLst>
              <a:ext uri="{FF2B5EF4-FFF2-40B4-BE49-F238E27FC236}">
                <a16:creationId xmlns:a16="http://schemas.microsoft.com/office/drawing/2014/main" id="{4BF7ED6E-B72E-4BDC-8AC2-7BC31864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633" y="5291474"/>
            <a:ext cx="1061011" cy="10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E927492-6CD0-4252-BD2A-799497DD0F80}"/>
              </a:ext>
            </a:extLst>
          </p:cNvPr>
          <p:cNvSpPr txBox="1"/>
          <p:nvPr/>
        </p:nvSpPr>
        <p:spPr>
          <a:xfrm>
            <a:off x="-1" y="1530871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entury Gothic" panose="020B0502020202020204" pitchFamily="34" charset="0"/>
              </a:rPr>
              <a:t>9. Retiro de excedente de solvente dieléctrico 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pic>
        <p:nvPicPr>
          <p:cNvPr id="17" name="Picture 12" descr="Resultado de imagen de toallas multiusos scott">
            <a:extLst>
              <a:ext uri="{FF2B5EF4-FFF2-40B4-BE49-F238E27FC236}">
                <a16:creationId xmlns:a16="http://schemas.microsoft.com/office/drawing/2014/main" id="{FD5B1442-530E-4578-92DC-B7A4AF3AC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202029"/>
            <a:ext cx="1152128" cy="13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 descr="Imagen que contiene motor&#10;&#10;Descripción generada automáticamente">
            <a:extLst>
              <a:ext uri="{FF2B5EF4-FFF2-40B4-BE49-F238E27FC236}">
                <a16:creationId xmlns:a16="http://schemas.microsoft.com/office/drawing/2014/main" id="{AC53D540-B447-451E-A94A-8E0E2C19B5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4" y="2322418"/>
            <a:ext cx="2024724" cy="25430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68CAB59-91A5-494C-B931-0BBAFFEE202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34" y="2322418"/>
            <a:ext cx="2024724" cy="254304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24" name="Imagen 23" descr="Imagen que contiene tabla, hecho de madera, banca, hombre&#10;&#10;Descripción generada automáticamente">
            <a:extLst>
              <a:ext uri="{FF2B5EF4-FFF2-40B4-BE49-F238E27FC236}">
                <a16:creationId xmlns:a16="http://schemas.microsoft.com/office/drawing/2014/main" id="{68BF0370-D28D-421E-8362-CD02A646E2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3895" y="2568255"/>
            <a:ext cx="2569696" cy="202472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69FFED1-2B89-49B6-989F-700157B376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874" y="2295769"/>
            <a:ext cx="2024724" cy="256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75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DE PROCESOS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7053F3D-7F9B-4DCE-8953-A96C1336C094}"/>
              </a:ext>
            </a:extLst>
          </p:cNvPr>
          <p:cNvSpPr txBox="1"/>
          <p:nvPr/>
        </p:nvSpPr>
        <p:spPr>
          <a:xfrm>
            <a:off x="-1" y="1530871"/>
            <a:ext cx="867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entury Gothic" panose="020B0502020202020204" pitchFamily="34" charset="0"/>
              </a:rPr>
              <a:t>10. Reapriete de conexiones internas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pic>
        <p:nvPicPr>
          <p:cNvPr id="15" name="Picture 8" descr="Resultado de imagen de guantes anticorte">
            <a:extLst>
              <a:ext uri="{FF2B5EF4-FFF2-40B4-BE49-F238E27FC236}">
                <a16:creationId xmlns:a16="http://schemas.microsoft.com/office/drawing/2014/main" id="{E681864E-5D30-4F12-BE34-38B293D4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586" y="5474799"/>
            <a:ext cx="955213" cy="9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Resultado de imagen de llave perica">
            <a:extLst>
              <a:ext uri="{FF2B5EF4-FFF2-40B4-BE49-F238E27FC236}">
                <a16:creationId xmlns:a16="http://schemas.microsoft.com/office/drawing/2014/main" id="{468E1F75-897E-427F-AF53-FCCE0B3B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68" y="5446057"/>
            <a:ext cx="1186061" cy="91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Resultado de imagen de guantes de carnaza">
            <a:extLst>
              <a:ext uri="{FF2B5EF4-FFF2-40B4-BE49-F238E27FC236}">
                <a16:creationId xmlns:a16="http://schemas.microsoft.com/office/drawing/2014/main" id="{E7109B16-5429-4DB2-A8EC-3688CB918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685" y="5373216"/>
            <a:ext cx="1061901" cy="105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88C3E8C-BCAB-4834-8987-6A2526C7209B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7" y="2295769"/>
            <a:ext cx="2024724" cy="256969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6" name="Imagen 25" descr="Imagen que contiene interior, silla, tabla, cuarto&#10;&#10;Descripción generada automáticamente">
            <a:extLst>
              <a:ext uri="{FF2B5EF4-FFF2-40B4-BE49-F238E27FC236}">
                <a16:creationId xmlns:a16="http://schemas.microsoft.com/office/drawing/2014/main" id="{3BA43C0E-57AB-488D-B73B-D5D63D3D5809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434" y="2297244"/>
            <a:ext cx="2024724" cy="256822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A11B241-7B8B-47D0-963C-53E53BE1CCB3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33536" y="2570029"/>
            <a:ext cx="2566148" cy="202472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7EE820B-9B95-4C4D-ABE7-070548D61F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95" y="2301286"/>
            <a:ext cx="1932440" cy="256614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9" name="Picture 2" descr="Ver detalle de imagen relacionada">
            <a:extLst>
              <a:ext uri="{FF2B5EF4-FFF2-40B4-BE49-F238E27FC236}">
                <a16:creationId xmlns:a16="http://schemas.microsoft.com/office/drawing/2014/main" id="{91CB7B2A-3E31-4955-8609-E1958D693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19" y="5474799"/>
            <a:ext cx="1046237" cy="104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87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UN TRANSFORMADOR?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51520" y="1988840"/>
            <a:ext cx="4896544" cy="4392488"/>
          </a:xfrm>
        </p:spPr>
        <p:txBody>
          <a:bodyPr>
            <a:normAutofit fontScale="47500" lnSpcReduction="20000"/>
          </a:bodyPr>
          <a:lstStyle/>
          <a:p>
            <a:pPr algn="just" fontAlgn="base"/>
            <a:r>
              <a:rPr lang="es-MX" sz="51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Un transformador es una máquina eléctrica que transfiere energía entre circuitos mediante inducción electromagnética sin alterar la frecuencia. Permite cambiar el voltaje y la corriente, aumentando o disminuyendo la corriente alterna según sea necesario. Estos dispositivos mejoran la seguridad y eficiencia de los sistemas de energía durante su distribución a largas distancias.</a:t>
            </a:r>
            <a:endParaRPr lang="es-MX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¿Qué es un transformador y como funciona? - Curiosoando">
            <a:extLst>
              <a:ext uri="{FF2B5EF4-FFF2-40B4-BE49-F238E27FC236}">
                <a16:creationId xmlns:a16="http://schemas.microsoft.com/office/drawing/2014/main" id="{33DC91F1-E28E-4DA5-ADD9-4ED729C4F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564904"/>
            <a:ext cx="3254601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9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TRANSFORMADOR TIPO PEDESTAL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845BFDC-5557-BB29-B063-53D17E78512A}"/>
              </a:ext>
            </a:extLst>
          </p:cNvPr>
          <p:cNvSpPr txBox="1"/>
          <p:nvPr/>
        </p:nvSpPr>
        <p:spPr>
          <a:xfrm>
            <a:off x="-1" y="1530871"/>
            <a:ext cx="9144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entury Gothic" panose="020B0502020202020204" pitchFamily="34" charset="0"/>
              </a:rPr>
              <a:t>Aplicación de silicón dieléctrico en los codos de media tensión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22B3D77-FD34-B016-80F1-5DEA4C0C793D}"/>
              </a:ext>
            </a:extLst>
          </p:cNvPr>
          <p:cNvSpPr txBox="1"/>
          <p:nvPr/>
        </p:nvSpPr>
        <p:spPr>
          <a:xfrm>
            <a:off x="5344979" y="2606017"/>
            <a:ext cx="3600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Es necesario utilizar guantes de nitrilo nuevos al colocar el silicón dieléctrico, con el fin de prevenir la contaminación de los codos de media tensión con impurezas.</a:t>
            </a:r>
            <a:endParaRPr lang="en-US" sz="20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F82C559-9F8F-1879-ADA9-53D57FE6AABF}"/>
              </a:ext>
            </a:extLst>
          </p:cNvPr>
          <p:cNvGrpSpPr/>
          <p:nvPr/>
        </p:nvGrpSpPr>
        <p:grpSpPr>
          <a:xfrm>
            <a:off x="107504" y="2453517"/>
            <a:ext cx="5112568" cy="3495764"/>
            <a:chOff x="107504" y="2424534"/>
            <a:chExt cx="5488790" cy="367240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9F0AEA8-7BC4-44ED-9BC0-19A962505BB3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2424534"/>
              <a:ext cx="2744395" cy="367240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BE2EF38-3821-4129-A377-A763007045CB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899" y="2424534"/>
              <a:ext cx="2744395" cy="367240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pic>
        <p:nvPicPr>
          <p:cNvPr id="11" name="Picture 2" descr="Resultado de imagen de guantes de nitrilo">
            <a:extLst>
              <a:ext uri="{FF2B5EF4-FFF2-40B4-BE49-F238E27FC236}">
                <a16:creationId xmlns:a16="http://schemas.microsoft.com/office/drawing/2014/main" id="{E9190BAF-77FA-0BB7-B1AE-0C584AC5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725144"/>
            <a:ext cx="1155675" cy="11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C51F50A-F9CB-4639-88A8-1673DB671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 bwMode="auto">
          <a:xfrm>
            <a:off x="7308304" y="4729171"/>
            <a:ext cx="1332148" cy="127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928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PRUEBAS ELÉCTRICAS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845BFDC-5557-BB29-B063-53D17E78512A}"/>
              </a:ext>
            </a:extLst>
          </p:cNvPr>
          <p:cNvSpPr txBox="1"/>
          <p:nvPr/>
        </p:nvSpPr>
        <p:spPr>
          <a:xfrm>
            <a:off x="-1" y="1530871"/>
            <a:ext cx="9144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>
                <a:latin typeface="Century Gothic" panose="020B0502020202020204" pitchFamily="34" charset="0"/>
              </a:rPr>
              <a:t>Durante el proceso en la realización del mantenimiento preventivo-predictivo se realizan pruebas eléctricas a los transformadores.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22B3D77-FD34-B016-80F1-5DEA4C0C793D}"/>
              </a:ext>
            </a:extLst>
          </p:cNvPr>
          <p:cNvSpPr txBox="1"/>
          <p:nvPr/>
        </p:nvSpPr>
        <p:spPr>
          <a:xfrm>
            <a:off x="5508104" y="2667684"/>
            <a:ext cx="33663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Estas pruebas se realizan con el objetivo de conocer las condiciones de operación de los transformadores. Las pruebas que se realizan son las siguientes:</a:t>
            </a:r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s-MX" sz="2000" dirty="0"/>
              <a:t>Prueba de relación de transformación (TTR).</a:t>
            </a:r>
          </a:p>
          <a:p>
            <a:pPr marL="342900" indent="-342900" algn="just">
              <a:buFontTx/>
              <a:buChar char="-"/>
            </a:pPr>
            <a:r>
              <a:rPr lang="es-MX" sz="2000" dirty="0"/>
              <a:t>Prueba de resistencia de aislamiento.</a:t>
            </a:r>
          </a:p>
          <a:p>
            <a:pPr marL="342900" indent="-342900" algn="just">
              <a:buFontTx/>
              <a:buChar char="-"/>
            </a:pPr>
            <a:r>
              <a:rPr lang="es-MX" sz="2000" dirty="0"/>
              <a:t>Prueba del índice de polarización.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E886A43-96D4-480B-8271-71734144713F}"/>
              </a:ext>
            </a:extLst>
          </p:cNvPr>
          <p:cNvGrpSpPr/>
          <p:nvPr/>
        </p:nvGrpSpPr>
        <p:grpSpPr>
          <a:xfrm>
            <a:off x="273162" y="2973068"/>
            <a:ext cx="5112568" cy="3528392"/>
            <a:chOff x="143507" y="2492896"/>
            <a:chExt cx="5904656" cy="3931902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79B4F6D9-840A-4804-96DB-91E9CF82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07" y="2492896"/>
              <a:ext cx="2952328" cy="393190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48B2813-B660-4FE8-AFB9-05D3787C1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835" y="2492896"/>
              <a:ext cx="2952328" cy="3931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76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Extracción de aceite dieléctrico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845BFDC-5557-BB29-B063-53D17E78512A}"/>
              </a:ext>
            </a:extLst>
          </p:cNvPr>
          <p:cNvSpPr txBox="1"/>
          <p:nvPr/>
        </p:nvSpPr>
        <p:spPr>
          <a:xfrm>
            <a:off x="-1" y="1530871"/>
            <a:ext cx="9144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>
                <a:latin typeface="Century Gothic" panose="020B0502020202020204" pitchFamily="34" charset="0"/>
              </a:rPr>
              <a:t>Durante el proceso de mantenimiento preventivo y predictivo, se lleva a cabo la extracción del aceite dieléctrico de los transformadores.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22B3D77-FD34-B016-80F1-5DEA4C0C793D}"/>
              </a:ext>
            </a:extLst>
          </p:cNvPr>
          <p:cNvSpPr txBox="1"/>
          <p:nvPr/>
        </p:nvSpPr>
        <p:spPr>
          <a:xfrm>
            <a:off x="5300761" y="2723402"/>
            <a:ext cx="3600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Estas muestras se someten a estudios con el objetivo de evaluar las condiciones de operación de los transformadores. Las muestras obtenidas son las siguientes:</a:t>
            </a:r>
          </a:p>
          <a:p>
            <a:pPr marL="342900" indent="-342900" algn="just">
              <a:buFontTx/>
              <a:buChar char="-"/>
            </a:pPr>
            <a:r>
              <a:rPr lang="es-MX" sz="2000" dirty="0"/>
              <a:t>Análisis fisicoquímico.</a:t>
            </a:r>
          </a:p>
          <a:p>
            <a:pPr marL="342900" indent="-342900" algn="just">
              <a:buFontTx/>
              <a:buChar char="-"/>
            </a:pPr>
            <a:r>
              <a:rPr lang="es-MX" sz="2000" dirty="0"/>
              <a:t>Cromatografía de gases.</a:t>
            </a:r>
          </a:p>
          <a:p>
            <a:pPr marL="342900" indent="-342900" algn="just">
              <a:buFontTx/>
              <a:buChar char="-"/>
            </a:pPr>
            <a:r>
              <a:rPr lang="es-MX" sz="2000" dirty="0" err="1"/>
              <a:t>PCB’s</a:t>
            </a:r>
            <a:r>
              <a:rPr lang="es-MX" sz="2000" dirty="0"/>
              <a:t>.</a:t>
            </a:r>
          </a:p>
          <a:p>
            <a:pPr marL="342900" indent="-342900" algn="just">
              <a:buFontTx/>
              <a:buChar char="-"/>
            </a:pPr>
            <a:r>
              <a:rPr lang="es-MX" sz="2000" dirty="0"/>
              <a:t>Furanos.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D9BAE8-9F78-4DB4-AAB9-0E22D02E95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601171" y="3641414"/>
            <a:ext cx="3864058" cy="2176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3BC05D-7569-4F75-BE99-D833CA9B67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960338" y="3637226"/>
            <a:ext cx="3869417" cy="217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37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ANOMALÍAS DURANTE EL MANTENIMIENTO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DAD1B5-8F36-A6FB-0163-142B15AD098E}"/>
              </a:ext>
            </a:extLst>
          </p:cNvPr>
          <p:cNvSpPr txBox="1"/>
          <p:nvPr/>
        </p:nvSpPr>
        <p:spPr>
          <a:xfrm>
            <a:off x="24098" y="1511134"/>
            <a:ext cx="8597359" cy="2380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importante verificar durante el mantenimiento que los equipos y componentes se encuentren en condiciones de operación aceptables. Una anomalía u observación se refiere a cualquier situación en la que se detecte que algo no está en su estado adecuado. Algunos ejemplos incluyen conductores dañados por fisuras o quiebres, o el desgaste o resequedad de los empaques de las bornas de media y baja tensión, entre otros.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79554B-9672-4ED9-B208-B0A65A9E0AD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1720" y="4077032"/>
            <a:ext cx="2880000" cy="2160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9523BF-5760-4F1C-A443-DA7F295E6C1A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93404" y="4077032"/>
            <a:ext cx="2880000" cy="2160000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CA344922-F3B2-41DD-BBBB-E90993CFD39D}"/>
              </a:ext>
            </a:extLst>
          </p:cNvPr>
          <p:cNvSpPr/>
          <p:nvPr/>
        </p:nvSpPr>
        <p:spPr>
          <a:xfrm>
            <a:off x="2591660" y="3932896"/>
            <a:ext cx="1080120" cy="1125778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E4AAE165-6ECB-40BC-83D7-A9551E0E0B39}"/>
              </a:ext>
            </a:extLst>
          </p:cNvPr>
          <p:cNvSpPr/>
          <p:nvPr/>
        </p:nvSpPr>
        <p:spPr>
          <a:xfrm>
            <a:off x="5148064" y="4364944"/>
            <a:ext cx="1080120" cy="1125778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6699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Retiro del candando de bloqueo de seguridad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DAD1B5-8F36-A6FB-0163-142B15AD098E}"/>
              </a:ext>
            </a:extLst>
          </p:cNvPr>
          <p:cNvSpPr txBox="1"/>
          <p:nvPr/>
        </p:nvSpPr>
        <p:spPr>
          <a:xfrm>
            <a:off x="142677" y="1768168"/>
            <a:ext cx="8597359" cy="1722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importante retirar el candado de bloqueo de seguridad del área para permitir el acceso a otras personas y notificar que has terminado tus actividades. De esta manera, el personal encargado de energizar el circuito estará informado de que puede operar en esa área y proceder a reactivar el circuito.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03B10E7-2FD0-44BD-BEA3-B172BCA5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52" y="4515312"/>
            <a:ext cx="1252251" cy="189718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91143D6-3DD7-4876-A67A-3FE0D8F55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231" y="4666781"/>
            <a:ext cx="2954946" cy="163314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F34213A-9216-4BC6-81B4-D4CB0E9C9DC6}"/>
              </a:ext>
            </a:extLst>
          </p:cNvPr>
          <p:cNvSpPr txBox="1"/>
          <p:nvPr/>
        </p:nvSpPr>
        <p:spPr>
          <a:xfrm>
            <a:off x="1356598" y="4211967"/>
            <a:ext cx="3392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Century Gothic" panose="020B0502020202020204" pitchFamily="34" charset="0"/>
              </a:rPr>
              <a:t> Retiro Tarjeta de identificación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9D511D1-71A9-4A82-B279-8CCC4A9AF54E}"/>
              </a:ext>
            </a:extLst>
          </p:cNvPr>
          <p:cNvSpPr txBox="1"/>
          <p:nvPr/>
        </p:nvSpPr>
        <p:spPr>
          <a:xfrm>
            <a:off x="5505371" y="4393971"/>
            <a:ext cx="290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Century Gothic" panose="020B0502020202020204" pitchFamily="34" charset="0"/>
              </a:rPr>
              <a:t> Aviso de retiro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CC0A133-0E23-461B-8033-FC82D272155E}"/>
              </a:ext>
            </a:extLst>
          </p:cNvPr>
          <p:cNvSpPr txBox="1"/>
          <p:nvPr/>
        </p:nvSpPr>
        <p:spPr>
          <a:xfrm>
            <a:off x="15348" y="6401718"/>
            <a:ext cx="29019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i="0" dirty="0">
                <a:solidFill>
                  <a:srgbClr val="2F2F2F"/>
                </a:solidFill>
                <a:effectLst/>
                <a:latin typeface="Times" panose="02020603050405020304" pitchFamily="18" charset="0"/>
              </a:rPr>
              <a:t>NOM-004-STPS-2020</a:t>
            </a:r>
            <a:endParaRPr lang="es-MX" sz="1800" b="1" i="0" dirty="0">
              <a:solidFill>
                <a:srgbClr val="2F2F2F"/>
              </a:solidFill>
              <a:effectLst/>
              <a:latin typeface="Times New Roman" panose="02020603050405020304" pitchFamily="18" charset="0"/>
            </a:endParaRPr>
          </a:p>
          <a:p>
            <a:endParaRPr lang="es-MX" sz="16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2" descr="Candados De Bloqueo De Seguridad Para Primera : Lves Iguales 83 mm 6 Colores Disponibles Rojo Soledad Candado De Bloqueo De Seguridad">
            <a:extLst>
              <a:ext uri="{FF2B5EF4-FFF2-40B4-BE49-F238E27FC236}">
                <a16:creationId xmlns:a16="http://schemas.microsoft.com/office/drawing/2014/main" id="{6132DE1A-861C-4B10-A8FE-FC08A557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2" y="4732525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86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DE PROCESOS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DAD1B5-8F36-A6FB-0163-142B15AD098E}"/>
              </a:ext>
            </a:extLst>
          </p:cNvPr>
          <p:cNvSpPr txBox="1"/>
          <p:nvPr/>
        </p:nvSpPr>
        <p:spPr>
          <a:xfrm>
            <a:off x="273319" y="1528879"/>
            <a:ext cx="8597359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7000"/>
              </a:lnSpc>
              <a:spcAft>
                <a:spcPts val="800"/>
              </a:spcAft>
            </a:pPr>
            <a:r>
              <a:rPr lang="es-MX" sz="2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 </a:t>
            </a: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MX" sz="2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nergizado del circuito conforme a la </a:t>
            </a:r>
            <a:r>
              <a:rPr lang="es-MX" sz="2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NOM-029-STPS-2011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4DDF26-C391-4B9A-8884-971372534D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24" y="3429000"/>
            <a:ext cx="2400206" cy="32002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B6B9B3-6CBF-4EE3-8713-C7D0E9CC10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26" y="3405764"/>
            <a:ext cx="2400206" cy="32002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A2B7E02-DFB2-4D17-8AB8-AC11D344FD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9" y="3429000"/>
            <a:ext cx="2400206" cy="32002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A5240B5-148B-40B1-A22D-1CEA66D6CAAD}"/>
              </a:ext>
            </a:extLst>
          </p:cNvPr>
          <p:cNvSpPr/>
          <p:nvPr/>
        </p:nvSpPr>
        <p:spPr>
          <a:xfrm>
            <a:off x="273319" y="2283654"/>
            <a:ext cx="2400207" cy="10033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Energizar el cortacircuitos o el tripolar en MT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1B798BE-A4FE-C08B-FCC4-7FFC92B6ECD6}"/>
              </a:ext>
            </a:extLst>
          </p:cNvPr>
          <p:cNvSpPr/>
          <p:nvPr/>
        </p:nvSpPr>
        <p:spPr>
          <a:xfrm>
            <a:off x="6316334" y="2283653"/>
            <a:ext cx="2400207" cy="10033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Subir las cargas de baja tensión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1C5931D-DA19-019C-4BBD-765943226FBA}"/>
              </a:ext>
            </a:extLst>
          </p:cNvPr>
          <p:cNvSpPr/>
          <p:nvPr/>
        </p:nvSpPr>
        <p:spPr>
          <a:xfrm>
            <a:off x="3294826" y="2283652"/>
            <a:ext cx="2400207" cy="10033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Subir cargas del circuito de media tensión (MT)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234A6555-D499-52C9-705E-3DFD59A39D7B}"/>
              </a:ext>
            </a:extLst>
          </p:cNvPr>
          <p:cNvSpPr/>
          <p:nvPr/>
        </p:nvSpPr>
        <p:spPr>
          <a:xfrm>
            <a:off x="2730871" y="2641554"/>
            <a:ext cx="525855" cy="3429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C7BEF48B-6FA9-E9BF-F7D6-24D920F7E50D}"/>
              </a:ext>
            </a:extLst>
          </p:cNvPr>
          <p:cNvSpPr/>
          <p:nvPr/>
        </p:nvSpPr>
        <p:spPr>
          <a:xfrm>
            <a:off x="5742756" y="2641554"/>
            <a:ext cx="525855" cy="3429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9423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REVISIÓN Y CONTROL </a:t>
            </a:r>
            <a:b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DE CAMBIOS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AD739E5E-C2DE-4A46-896F-4597B1844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93744"/>
              </p:ext>
            </p:extLst>
          </p:nvPr>
        </p:nvGraphicFramePr>
        <p:xfrm>
          <a:off x="1499343" y="1706666"/>
          <a:ext cx="6063176" cy="218752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15794">
                  <a:extLst>
                    <a:ext uri="{9D8B030D-6E8A-4147-A177-3AD203B41FA5}">
                      <a16:colId xmlns:a16="http://schemas.microsoft.com/office/drawing/2014/main" val="78279136"/>
                    </a:ext>
                  </a:extLst>
                </a:gridCol>
                <a:gridCol w="1515794">
                  <a:extLst>
                    <a:ext uri="{9D8B030D-6E8A-4147-A177-3AD203B41FA5}">
                      <a16:colId xmlns:a16="http://schemas.microsoft.com/office/drawing/2014/main" val="2479360128"/>
                    </a:ext>
                  </a:extLst>
                </a:gridCol>
                <a:gridCol w="1515794">
                  <a:extLst>
                    <a:ext uri="{9D8B030D-6E8A-4147-A177-3AD203B41FA5}">
                      <a16:colId xmlns:a16="http://schemas.microsoft.com/office/drawing/2014/main" val="937277741"/>
                    </a:ext>
                  </a:extLst>
                </a:gridCol>
                <a:gridCol w="1515794">
                  <a:extLst>
                    <a:ext uri="{9D8B030D-6E8A-4147-A177-3AD203B41FA5}">
                      <a16:colId xmlns:a16="http://schemas.microsoft.com/office/drawing/2014/main" val="4069266620"/>
                    </a:ext>
                  </a:extLst>
                </a:gridCol>
              </a:tblGrid>
              <a:tr h="450166"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Concepto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Puesto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Fecha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Firma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6251"/>
                  </a:ext>
                </a:extLst>
              </a:tr>
              <a:tr h="450166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Century Gothic" panose="020B0502020202020204" pitchFamily="34" charset="0"/>
                        </a:rPr>
                        <a:t>Elaborado por : Jesús Márquez</a:t>
                      </a:r>
                      <a:endParaRPr lang="es-MX" sz="1200" i="1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MX" sz="120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Técnico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14-12-22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8696718"/>
                  </a:ext>
                </a:extLst>
              </a:tr>
              <a:tr h="450167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Century Gothic" panose="020B0502020202020204" pitchFamily="34" charset="0"/>
                        </a:rPr>
                        <a:t>Revisado por: Lic. Sara Karen Chávez</a:t>
                      </a:r>
                      <a:endParaRPr lang="es-MX" sz="1200" i="1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Century Gothic" panose="020B0502020202020204" pitchFamily="34" charset="0"/>
                        </a:rPr>
                        <a:t>Gerente de calidad </a:t>
                      </a:r>
                      <a:endParaRPr lang="es-MX" sz="1200" i="1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Century Gothic" panose="020B0502020202020204" pitchFamily="34" charset="0"/>
                        </a:rPr>
                        <a:t>15-12-22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894888"/>
                  </a:ext>
                </a:extLst>
              </a:tr>
              <a:tr h="450166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Century Gothic" panose="020B0502020202020204" pitchFamily="34" charset="0"/>
                        </a:rPr>
                        <a:t>Aprobado: Ing. José Antonio Carlin Cantú </a:t>
                      </a:r>
                      <a:endParaRPr lang="es-MX" sz="120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MX" sz="1200" dirty="0">
                          <a:latin typeface="Century Gothic" panose="020B0502020202020204" pitchFamily="34" charset="0"/>
                        </a:rPr>
                        <a:t>Dirección de ingeniería</a:t>
                      </a:r>
                      <a:endParaRPr lang="es-MX" sz="120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2682"/>
                  </a:ext>
                </a:extLst>
              </a:tr>
            </a:tbl>
          </a:graphicData>
        </a:graphic>
      </p:graphicFrame>
      <p:graphicFrame>
        <p:nvGraphicFramePr>
          <p:cNvPr id="12" name="Tabla 10">
            <a:extLst>
              <a:ext uri="{FF2B5EF4-FFF2-40B4-BE49-F238E27FC236}">
                <a16:creationId xmlns:a16="http://schemas.microsoft.com/office/drawing/2014/main" id="{F4BD4E5E-EB4E-4D23-A586-D2DB51A99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39089"/>
              </p:ext>
            </p:extLst>
          </p:nvPr>
        </p:nvGraphicFramePr>
        <p:xfrm>
          <a:off x="1499343" y="3981371"/>
          <a:ext cx="6063176" cy="279712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15794">
                  <a:extLst>
                    <a:ext uri="{9D8B030D-6E8A-4147-A177-3AD203B41FA5}">
                      <a16:colId xmlns:a16="http://schemas.microsoft.com/office/drawing/2014/main" val="78279136"/>
                    </a:ext>
                  </a:extLst>
                </a:gridCol>
                <a:gridCol w="1515794">
                  <a:extLst>
                    <a:ext uri="{9D8B030D-6E8A-4147-A177-3AD203B41FA5}">
                      <a16:colId xmlns:a16="http://schemas.microsoft.com/office/drawing/2014/main" val="2479360128"/>
                    </a:ext>
                  </a:extLst>
                </a:gridCol>
                <a:gridCol w="1515794">
                  <a:extLst>
                    <a:ext uri="{9D8B030D-6E8A-4147-A177-3AD203B41FA5}">
                      <a16:colId xmlns:a16="http://schemas.microsoft.com/office/drawing/2014/main" val="937277741"/>
                    </a:ext>
                  </a:extLst>
                </a:gridCol>
                <a:gridCol w="1515794">
                  <a:extLst>
                    <a:ext uri="{9D8B030D-6E8A-4147-A177-3AD203B41FA5}">
                      <a16:colId xmlns:a16="http://schemas.microsoft.com/office/drawing/2014/main" val="4069266620"/>
                    </a:ext>
                  </a:extLst>
                </a:gridCol>
              </a:tblGrid>
              <a:tr h="450166">
                <a:tc gridSpan="4">
                  <a:txBody>
                    <a:bodyPr/>
                    <a:lstStyle/>
                    <a:p>
                      <a:pPr algn="ctr"/>
                      <a:r>
                        <a:rPr lang="es-MX" sz="1400" b="1" i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Control de cambios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b="1" i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b="1" i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b="1" i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6251"/>
                  </a:ext>
                </a:extLst>
              </a:tr>
              <a:tr h="450166"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entury Gothic" panose="020B0502020202020204" pitchFamily="34" charset="0"/>
                        </a:rPr>
                        <a:t>Revisión Núm.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entury Gothic" panose="020B0502020202020204" pitchFamily="34" charset="0"/>
                        </a:rPr>
                        <a:t>Aspecto Cambiado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entury Gothic" panose="020B0502020202020204" pitchFamily="34" charset="0"/>
                        </a:rPr>
                        <a:t>Realizo el cambio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entury Gothic" panose="020B0502020202020204" pitchFamily="34" charset="0"/>
                        </a:rPr>
                        <a:t>Fecha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8696718"/>
                  </a:ext>
                </a:extLst>
              </a:tr>
              <a:tr h="450167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Codificación del  documento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Sara Karen Chávez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0" dirty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16-01-23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894888"/>
                  </a:ext>
                </a:extLst>
              </a:tr>
              <a:tr h="450167">
                <a:tc>
                  <a:txBody>
                    <a:bodyPr/>
                    <a:lstStyle/>
                    <a:p>
                      <a:pPr algn="ctr"/>
                      <a:r>
                        <a:rPr lang="es-MX" b="0" dirty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Corrección de ortografía, coherencia y cohesión de textos, actualización de imágenes.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Jesus Vergara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0" dirty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08/01/2025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463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51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TIPOS DE TRANSFORMADORES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Imagen que contiene interior, verde, pequeño, tabla&#10;&#10;Descripción generada automáticamente">
            <a:extLst>
              <a:ext uri="{FF2B5EF4-FFF2-40B4-BE49-F238E27FC236}">
                <a16:creationId xmlns:a16="http://schemas.microsoft.com/office/drawing/2014/main" id="{9E4BE9AA-85D5-918C-DF27-545A68C63A9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05086"/>
            <a:ext cx="3456385" cy="385616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5D69086-E34D-169F-52B1-7FA93E9BBB57}"/>
              </a:ext>
            </a:extLst>
          </p:cNvPr>
          <p:cNvSpPr txBox="1"/>
          <p:nvPr/>
        </p:nvSpPr>
        <p:spPr>
          <a:xfrm>
            <a:off x="755576" y="587727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Century Gothic" panose="020B0502020202020204" pitchFamily="34" charset="0"/>
              </a:rPr>
              <a:t>Transformador tipo pedestal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4945CF3-1810-DD44-A1AB-628F2F2600FF}"/>
              </a:ext>
            </a:extLst>
          </p:cNvPr>
          <p:cNvSpPr txBox="1"/>
          <p:nvPr/>
        </p:nvSpPr>
        <p:spPr>
          <a:xfrm>
            <a:off x="5004048" y="587727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Century Gothic" panose="020B0502020202020204" pitchFamily="34" charset="0"/>
              </a:rPr>
              <a:t>Transformador tipo seco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200D85-432E-47D0-8433-6D3EF99D3E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04160" y="2004977"/>
            <a:ext cx="3856159" cy="34563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949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TIPOS DE TRANSFORMADORES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D77898-B9F4-4D22-B96A-436439DD8FF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8" t="4723" r="-1"/>
          <a:stretch/>
        </p:blipFill>
        <p:spPr bwMode="auto">
          <a:xfrm>
            <a:off x="5076443" y="1802681"/>
            <a:ext cx="3455999" cy="3744415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2" descr="Ver las imágenes de origen">
            <a:extLst>
              <a:ext uri="{FF2B5EF4-FFF2-40B4-BE49-F238E27FC236}">
                <a16:creationId xmlns:a16="http://schemas.microsoft.com/office/drawing/2014/main" id="{748EEDFF-6858-4395-A996-20D12924D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02680"/>
            <a:ext cx="3455999" cy="3744416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45E2199-B5F6-4395-A4E2-1F6E5699AD86}"/>
              </a:ext>
            </a:extLst>
          </p:cNvPr>
          <p:cNvSpPr txBox="1"/>
          <p:nvPr/>
        </p:nvSpPr>
        <p:spPr>
          <a:xfrm>
            <a:off x="682800" y="5666764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Century Gothic" panose="020B0502020202020204" pitchFamily="34" charset="0"/>
              </a:rPr>
              <a:t>Transformador de distribución  de gargantas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29530D-2253-42E6-AE4D-3225A2DAA2DC}"/>
              </a:ext>
            </a:extLst>
          </p:cNvPr>
          <p:cNvSpPr txBox="1"/>
          <p:nvPr/>
        </p:nvSpPr>
        <p:spPr>
          <a:xfrm>
            <a:off x="4926911" y="580526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Century Gothic" panose="020B0502020202020204" pitchFamily="34" charset="0"/>
              </a:rPr>
              <a:t>Transformador encapsulado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15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TIPOS DE TRANSFORMADORES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A235B1D-0622-0EF0-3978-4FF88AFA97B0}"/>
              </a:ext>
            </a:extLst>
          </p:cNvPr>
          <p:cNvSpPr txBox="1"/>
          <p:nvPr/>
        </p:nvSpPr>
        <p:spPr>
          <a:xfrm>
            <a:off x="4499992" y="5877272"/>
            <a:ext cx="47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Century Gothic" panose="020B0502020202020204" pitchFamily="34" charset="0"/>
              </a:rPr>
              <a:t>Transformador de distribución tipo poste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F125659-6CED-4293-989F-7411A69409BA}"/>
              </a:ext>
            </a:extLst>
          </p:cNvPr>
          <p:cNvSpPr txBox="1"/>
          <p:nvPr/>
        </p:nvSpPr>
        <p:spPr>
          <a:xfrm>
            <a:off x="257756" y="5798232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Century Gothic" panose="020B0502020202020204" pitchFamily="34" charset="0"/>
              </a:rPr>
              <a:t>Transformador de distribución tipo subestación  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952187-6F81-49BE-B95F-904163C351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39153" y="2014799"/>
            <a:ext cx="3930574" cy="3456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172AF9-6140-469A-BAB9-1282F72929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8" y="1777512"/>
            <a:ext cx="3456000" cy="393057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512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LA NOM-029-STPS-2011?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2 Subtítulo">
            <a:extLst>
              <a:ext uri="{FF2B5EF4-FFF2-40B4-BE49-F238E27FC236}">
                <a16:creationId xmlns:a16="http://schemas.microsoft.com/office/drawing/2014/main" id="{ED33D3EC-6711-AA7B-57DA-13F8CEAC6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12" y="1700808"/>
            <a:ext cx="8640960" cy="4608512"/>
          </a:xfrm>
        </p:spPr>
        <p:txBody>
          <a:bodyPr>
            <a:normAutofit/>
          </a:bodyPr>
          <a:lstStyle/>
          <a:p>
            <a:pPr algn="l"/>
            <a:r>
              <a:rPr lang="es-MX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NOM-029-STPS-2011 es una norma oficial mexicana que regula la seguridad en el mantenimiento de instalaciones eléctricas.  </a:t>
            </a:r>
          </a:p>
          <a:p>
            <a:pPr algn="l"/>
            <a:endParaRPr lang="es-MX" sz="24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MX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Establece los requisitos mínimos para prevenir accidentes durante estas actividades.</a:t>
            </a:r>
            <a:endParaRPr lang="es-MX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656333-C523-B56B-899D-1E068A232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941168"/>
            <a:ext cx="2856711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35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NORMATIVA 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7667CDA-9FD6-625C-CD94-5CED06D47CB3}"/>
              </a:ext>
            </a:extLst>
          </p:cNvPr>
          <p:cNvSpPr txBox="1"/>
          <p:nvPr/>
        </p:nvSpPr>
        <p:spPr>
          <a:xfrm>
            <a:off x="1655675" y="1393612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NOM-029-STPS-2011 sección 8.1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EBE609B-6780-4F18-8664-F2B9C8D8BAD2}"/>
              </a:ext>
            </a:extLst>
          </p:cNvPr>
          <p:cNvSpPr txBox="1"/>
          <p:nvPr/>
        </p:nvSpPr>
        <p:spPr>
          <a:xfrm>
            <a:off x="182493" y="1844824"/>
            <a:ext cx="8779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8. Procedimientos de seguridad para realizar actividades de mantenimiento de las instalaciones eléctricas </a:t>
            </a:r>
          </a:p>
          <a:p>
            <a:pPr algn="just"/>
            <a:r>
              <a:rPr lang="es-MX" sz="1400" dirty="0">
                <a:latin typeface="Century Gothic" panose="020B0502020202020204" pitchFamily="34" charset="0"/>
              </a:rPr>
              <a:t>8.1 Los procesos de seguridad para realizar actividades de mantenimiento de las instalaciones eléctricas deberán contemplar lo siguiente:</a:t>
            </a:r>
          </a:p>
          <a:p>
            <a:pPr algn="just"/>
            <a:r>
              <a:rPr lang="es-MX" sz="1400" dirty="0">
                <a:latin typeface="Century Gothic" panose="020B0502020202020204" pitchFamily="34" charset="0"/>
              </a:rPr>
              <a:t> a) La indicación para que toda instalación eléctrica se considere energizada hasta que se realice la comprobación de ausencia de tensión eléctrica, mediante equipos o instrumentos de medición destinados para tal efecto; se efectúe la puesta a tierra para la liberación de energía almacenada, y la instalación eléctrica sea puesta a tierra eficaz;</a:t>
            </a:r>
          </a:p>
          <a:p>
            <a:pPr algn="just"/>
            <a:endParaRPr lang="es-MX" sz="1400" dirty="0">
              <a:latin typeface="Century Gothic" panose="020B0502020202020204" pitchFamily="34" charset="0"/>
            </a:endParaRPr>
          </a:p>
          <a:p>
            <a:pPr algn="just"/>
            <a:endParaRPr lang="es-MX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919647D-0DB9-4116-B7D3-34D9624ECD73}"/>
              </a:ext>
            </a:extLst>
          </p:cNvPr>
          <p:cNvSpPr txBox="1"/>
          <p:nvPr/>
        </p:nvSpPr>
        <p:spPr>
          <a:xfrm>
            <a:off x="1547663" y="3605564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NOM-002-STPS-2010 sección 7.5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F928E5-6FE3-4F25-9E39-90B992B2D600}"/>
              </a:ext>
            </a:extLst>
          </p:cNvPr>
          <p:cNvSpPr txBox="1"/>
          <p:nvPr/>
        </p:nvSpPr>
        <p:spPr>
          <a:xfrm>
            <a:off x="182492" y="4128784"/>
            <a:ext cx="87790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latin typeface="Century Gothic" panose="020B0502020202020204" pitchFamily="34" charset="0"/>
              </a:rPr>
              <a:t>7 Condiciones de prevención y protección contra incendios</a:t>
            </a:r>
            <a:endParaRPr lang="es-MX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MX" sz="1400" dirty="0">
                <a:latin typeface="Century Gothic" panose="020B0502020202020204" pitchFamily="34" charset="0"/>
              </a:rPr>
              <a:t>7.5 Establecer y dar seguimiento a un programa anual de revisión a las instalaciones eléctricas de las áreas del centro de trabajo, con énfasis en aquellas clasificadas como de riesgo de incendio alto, a fin de identificar y corregir condiciones inseguras que puedan existir, el cual deberá comprender.</a:t>
            </a:r>
          </a:p>
          <a:p>
            <a:pPr algn="just"/>
            <a:endParaRPr lang="es-MX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Resultado de imagen de nom-029-stps-2011">
            <a:extLst>
              <a:ext uri="{FF2B5EF4-FFF2-40B4-BE49-F238E27FC236}">
                <a16:creationId xmlns:a16="http://schemas.microsoft.com/office/drawing/2014/main" id="{61E22984-5174-4F6B-829F-13B24EAB1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47588"/>
            <a:ext cx="3276600" cy="12668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m 002 Stps - [Download PPTX Powerpoint]">
            <a:extLst>
              <a:ext uri="{FF2B5EF4-FFF2-40B4-BE49-F238E27FC236}">
                <a16:creationId xmlns:a16="http://schemas.microsoft.com/office/drawing/2014/main" id="{395EDED9-87D2-45D9-87A4-EE6B7FC87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26" y="5447588"/>
            <a:ext cx="3096344" cy="12668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17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MX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MEDIDAS DE SEGURIDAD GENERALES</a:t>
            </a:r>
            <a:br>
              <a:rPr lang="es-MX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s-MX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PARA EL MANTENIMIENTO DE INSTALACIONES ELÉCTRICAS</a:t>
            </a:r>
          </a:p>
        </p:txBody>
      </p:sp>
      <p:pic>
        <p:nvPicPr>
          <p:cNvPr id="1026" name="Picture 2" descr="Z:\14. Reportes\Apoyo para Reportes\Logos\LOGO CONSULTOR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57" y="260648"/>
            <a:ext cx="771769" cy="7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14. Reportes\Apoyo para Reportes\Logos\logo ans&amp;car 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30027" cy="7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Subtítulo">
            <a:extLst>
              <a:ext uri="{FF2B5EF4-FFF2-40B4-BE49-F238E27FC236}">
                <a16:creationId xmlns:a16="http://schemas.microsoft.com/office/drawing/2014/main" id="{157F2DCF-2AAB-9159-25D6-AF7B34600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700808"/>
            <a:ext cx="5328592" cy="4608512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Realizar trabajos de mantenimiento únicamente con personal autorizado y capacitado, especialmente en áreas peligrosas como alturas, espacios confinados, subestaciones y líneas energizadas.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Delimitar la zona de trabajo, colocando señales de seguridad como candados, etiquetas, cintas o distintivos rojos para garantizar la señalización adecuada.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Utilizar equipo, maquinaria, herramientas e implementos de protección aislante adecuados según el tipo de trabajo a realizar.</a:t>
            </a:r>
          </a:p>
        </p:txBody>
      </p:sp>
      <p:pic>
        <p:nvPicPr>
          <p:cNvPr id="3076" name="Picture 4" descr="Resultado de imagen de nom-029-stps-2011">
            <a:extLst>
              <a:ext uri="{FF2B5EF4-FFF2-40B4-BE49-F238E27FC236}">
                <a16:creationId xmlns:a16="http://schemas.microsoft.com/office/drawing/2014/main" id="{C6634F41-783B-45D0-900F-0C349D08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44" y="2079590"/>
            <a:ext cx="30670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de colocacion de candado de bloqueo">
            <a:extLst>
              <a:ext uri="{FF2B5EF4-FFF2-40B4-BE49-F238E27FC236}">
                <a16:creationId xmlns:a16="http://schemas.microsoft.com/office/drawing/2014/main" id="{D7ADDD4A-4297-40BC-8E11-FBD8C108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46" y="4261842"/>
            <a:ext cx="2995042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3465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1618</Words>
  <Application>Microsoft Office PowerPoint</Application>
  <PresentationFormat>Presentación en pantalla (4:3)</PresentationFormat>
  <Paragraphs>183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Calibri</vt:lpstr>
      <vt:lpstr>Century Gothic</vt:lpstr>
      <vt:lpstr>Times</vt:lpstr>
      <vt:lpstr>Times New Roman</vt:lpstr>
      <vt:lpstr>Wingdings</vt:lpstr>
      <vt:lpstr>Tema de Office</vt:lpstr>
      <vt:lpstr>COMO REALIZAR EL PROCESO DE MANTENIMIENTO PREVENTIVO-PREDICTIVO A LOS TRANSFORMADORES</vt:lpstr>
      <vt:lpstr>¿QUE PUNTOS SE DEBEN CONSIDERAR PARA REALIZAR UN PROCESO CORRECTO?</vt:lpstr>
      <vt:lpstr>¿QUÉ ES UN TRANSFORMADOR?</vt:lpstr>
      <vt:lpstr>TIPOS DE TRANSFORMADORES</vt:lpstr>
      <vt:lpstr>TIPOS DE TRANSFORMADORES</vt:lpstr>
      <vt:lpstr>TIPOS DE TRANSFORMADORES</vt:lpstr>
      <vt:lpstr>¿QUÉ ES LA NOM-029-STPS-2011?</vt:lpstr>
      <vt:lpstr>NORMATIVA </vt:lpstr>
      <vt:lpstr>MEDIDAS DE SEGURIDAD GENERALES PARA EL MANTENIMIENTO DE INSTALACIONES ELÉCTRICAS</vt:lpstr>
      <vt:lpstr>EQUIPO DE PROTECCION PERSONAL A UTILIZAR</vt:lpstr>
      <vt:lpstr>EPP TRANSFORMADOR TIPO POSTE</vt:lpstr>
      <vt:lpstr>MATERIALES NECESARIOS PARA REALIZAR NUESTRO PROCEDIMIENTO</vt:lpstr>
      <vt:lpstr>¿CUÁNDO ES NECESARIO UTLIZAR NUESTRO CANDADO DE BLOQUEO DE SEGURIDAD? </vt:lpstr>
      <vt:lpstr>¿CUÁNDO ES NECESARIO UTLIZAR NUESTRO CANDADO DE BLOQUEO DE SEGURIDAD? </vt:lpstr>
      <vt:lpstr>¿QUÉ ES UN ARCO ELÉCTRICO?</vt:lpstr>
      <vt:lpstr>¿QUÉ ES EL TRAJE ARC FLASH?</vt:lpstr>
      <vt:lpstr>USO DEL TRAJE ARC FLASH Y TAPETE ELÉCTRICO</vt:lpstr>
      <vt:lpstr>DIAGRAMA DE FLUJO</vt:lpstr>
      <vt:lpstr>DIAGRAMA DE FLUJO</vt:lpstr>
      <vt:lpstr>DESARROLLO DE PROCESOS</vt:lpstr>
      <vt:lpstr>DESARROLLO DE PROCESOS</vt:lpstr>
      <vt:lpstr>DESARROLLO DE PROCESOS</vt:lpstr>
      <vt:lpstr>DESARROLLO DE PROCESOS</vt:lpstr>
      <vt:lpstr>DESARROLLO DE PROCESOS</vt:lpstr>
      <vt:lpstr>DESARROLLO DE PROCESOS</vt:lpstr>
      <vt:lpstr>DESARROLLO DE PROCESOS</vt:lpstr>
      <vt:lpstr>DESARROLLO DE PROCESOS</vt:lpstr>
      <vt:lpstr>DESARROLLO DE PROCESOS</vt:lpstr>
      <vt:lpstr>DESARROLLO DE PROCESOS</vt:lpstr>
      <vt:lpstr>TRANSFORMADOR TIPO PEDESTAL</vt:lpstr>
      <vt:lpstr>PRUEBAS ELÉCTRICAS</vt:lpstr>
      <vt:lpstr>Extracción de aceite dieléctrico</vt:lpstr>
      <vt:lpstr>ANOMALÍAS DURANTE EL MANTENIMIENTO</vt:lpstr>
      <vt:lpstr>Retiro del candando de bloqueo de seguridad</vt:lpstr>
      <vt:lpstr>DESARROLLO DE PROCESOS</vt:lpstr>
      <vt:lpstr>REVISIÓN Y CONTROL  DE CAMBIOS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HACER UN REPORTE DE MANTENIMIENTO</dc:title>
  <dc:creator>Cad</dc:creator>
  <cp:lastModifiedBy>ANS&amp;CAR</cp:lastModifiedBy>
  <cp:revision>204</cp:revision>
  <dcterms:created xsi:type="dcterms:W3CDTF">2022-06-29T13:52:40Z</dcterms:created>
  <dcterms:modified xsi:type="dcterms:W3CDTF">2025-01-08T16:39:54Z</dcterms:modified>
</cp:coreProperties>
</file>